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6" r:id="rId10"/>
    <p:sldId id="265" r:id="rId11"/>
    <p:sldId id="267" r:id="rId12"/>
    <p:sldId id="268" r:id="rId13"/>
    <p:sldId id="276" r:id="rId14"/>
    <p:sldId id="277" r:id="rId15"/>
    <p:sldId id="281" r:id="rId16"/>
    <p:sldId id="269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A74BB5-E0B5-4D36-AEDC-50CBC4003A8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B7C1D4-2837-4DFC-84C7-B60D4D53BF9F}" type="datetimeFigureOut">
              <a:rPr lang="ru-RU" smtClean="0"/>
              <a:t>24.05.2015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ЦСПА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7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защиты по перекрытию потока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 smtClean="0"/>
                  <a:t>Вход: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ru-RU" b="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– состояние задвижек, </a:t>
                </a:r>
                <a14:m>
                  <m:oMath xmlns:m="http://schemas.openxmlformats.org/officeDocument/2006/math">
                    <m:r>
                      <a:rPr lang="ru-RU" b="0" i="1">
                        <a:latin typeface="Cambria Math"/>
                      </a:rPr>
                      <m:t>𝑖</m:t>
                    </m:r>
                    <m:r>
                      <a:rPr lang="ru-RU" b="0" i="1">
                        <a:latin typeface="Cambria Math"/>
                      </a:rPr>
                      <m:t>=0,…,</m:t>
                    </m:r>
                    <m:r>
                      <a:rPr lang="ru-RU" b="0" i="1">
                        <a:latin typeface="Cambria Math"/>
                      </a:rPr>
                      <m:t>𝑛</m:t>
                    </m:r>
                    <m:r>
                      <a:rPr lang="ru-RU" b="0" i="1">
                        <a:latin typeface="Cambria Math"/>
                      </a:rPr>
                      <m:t>−1</m:t>
                    </m:r>
                  </m:oMath>
                </a14:m>
                <a:r>
                  <a:rPr lang="ru-RU" dirty="0"/>
                  <a:t>, где </a:t>
                </a:r>
                <a:r>
                  <a:rPr lang="en-US" i="1" dirty="0"/>
                  <a:t>n</a:t>
                </a:r>
                <a:r>
                  <a:rPr lang="ru-RU" dirty="0"/>
                  <a:t> – количество задвижек ТУ, состояние задвижки может быть «открыта», «закрыта</a:t>
                </a:r>
                <a:r>
                  <a:rPr lang="ru-RU" dirty="0" smtClean="0"/>
                  <a:t>», «закрывается»</a:t>
                </a:r>
              </a:p>
              <a:p>
                <a:r>
                  <a:rPr lang="ru-RU" dirty="0"/>
                  <a:t>На этапе проектирования системы ЦСПА задаются комбинации состояний </a:t>
                </a:r>
                <a:r>
                  <a:rPr lang="ru-RU" dirty="0" smtClean="0"/>
                  <a:t>задвижек данного ТУ, </a:t>
                </a:r>
                <a:r>
                  <a:rPr lang="ru-RU" dirty="0"/>
                  <a:t>при которых перекрывается течение потока нефти по </a:t>
                </a:r>
                <a:r>
                  <a:rPr lang="ru-RU" dirty="0" smtClean="0"/>
                  <a:t>ТУ – так называемые секущие комбинации.</a:t>
                </a:r>
                <a:endParaRPr lang="ru-RU" dirty="0"/>
              </a:p>
              <a:p>
                <a:r>
                  <a:rPr lang="ru-RU" dirty="0"/>
                  <a:t>Если некоторая группа задвижек сформировала секущую комбинацию, и хотя бы одна из них находится в состоянии «закрыта</a:t>
                </a:r>
                <a:r>
                  <a:rPr lang="ru-RU" dirty="0" smtClean="0"/>
                  <a:t>» или «закрывается», </a:t>
                </a:r>
                <a:r>
                  <a:rPr lang="ru-RU" dirty="0"/>
                  <a:t>то срабатывает защита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3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ЦСАР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МПСА есть станционные защиты и есть САР. САР пытается удержать давление ниже аварийного и если это не удается, срабатывает защита</a:t>
            </a:r>
          </a:p>
          <a:p>
            <a:r>
              <a:rPr lang="ru-RU" dirty="0" smtClean="0"/>
              <a:t>В ЦСПА есть только защиты по аварийному максимальному давлению ЛЧ, но нет аналога САР, пытающегося удержать давление ниже аварийного без остановки 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30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Идея – заранее пустить навстречу волне повышения давления волну разряжения давления</a:t>
            </a:r>
          </a:p>
          <a:p>
            <a:r>
              <a:rPr lang="ru-RU" dirty="0" smtClean="0"/>
              <a:t>За счет чего можно пустить волну? Заслонка</a:t>
            </a:r>
          </a:p>
          <a:p>
            <a:r>
              <a:rPr lang="ru-RU" dirty="0" smtClean="0"/>
              <a:t>Как узнать в какой момент пустить волну? Какова амплитуда встречной </a:t>
            </a:r>
            <a:r>
              <a:rPr lang="ru-RU" smtClean="0"/>
              <a:t>волны?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82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607"/>
            <a:ext cx="5328592" cy="674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7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5544616" cy="639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8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централизованного управления</a:t>
            </a:r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21491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8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Распространение волны давления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56418"/>
            <a:ext cx="6665486" cy="555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624"/>
            <a:ext cx="6840760" cy="670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5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алгоритма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Требуется выбрать такое текущее давление </a:t>
            </a:r>
            <a:r>
              <a:rPr lang="en-US" dirty="0" smtClean="0"/>
              <a:t>P</a:t>
            </a:r>
            <a:r>
              <a:rPr lang="ru-RU" dirty="0" smtClean="0"/>
              <a:t>н, чтобы на пересечениях ее линии с линиями </a:t>
            </a:r>
            <a:r>
              <a:rPr lang="en-US" dirty="0" smtClean="0"/>
              <a:t>P</a:t>
            </a:r>
            <a:r>
              <a:rPr lang="ru-RU" dirty="0" smtClean="0"/>
              <a:t>к суммарное давление </a:t>
            </a:r>
            <a:r>
              <a:rPr lang="ru-RU" dirty="0"/>
              <a:t>нигде </a:t>
            </a:r>
            <a:r>
              <a:rPr lang="ru-RU" dirty="0" smtClean="0"/>
              <a:t>не превысило несущую способность</a:t>
            </a:r>
          </a:p>
          <a:p>
            <a:r>
              <a:rPr lang="ru-RU" dirty="0" smtClean="0"/>
              <a:t>В математике такой вид задачи называется обратной задачей</a:t>
            </a:r>
          </a:p>
          <a:p>
            <a:r>
              <a:rPr lang="ru-RU" dirty="0" smtClean="0"/>
              <a:t>Описанная обратная задача решается в реальном масштабе времени с периодом 1 сек</a:t>
            </a:r>
          </a:p>
          <a:p>
            <a:r>
              <a:rPr lang="ru-RU" dirty="0" smtClean="0"/>
              <a:t>Рассчитанное значение </a:t>
            </a:r>
            <a:r>
              <a:rPr lang="en-US" i="1" dirty="0" smtClean="0"/>
              <a:t>P</a:t>
            </a:r>
            <a:r>
              <a:rPr lang="ru-RU" i="1" baseline="-25000" dirty="0" smtClean="0"/>
              <a:t>Н</a:t>
            </a:r>
            <a:r>
              <a:rPr lang="ru-RU" dirty="0" smtClean="0"/>
              <a:t> передается в качестве </a:t>
            </a:r>
            <a:r>
              <a:rPr lang="ru-RU" dirty="0" err="1" smtClean="0"/>
              <a:t>уставки</a:t>
            </a:r>
            <a:r>
              <a:rPr lang="ru-RU" dirty="0" smtClean="0"/>
              <a:t> по давлению выхода САРД</a:t>
            </a:r>
          </a:p>
        </p:txBody>
      </p:sp>
    </p:spTree>
    <p:extLst>
      <p:ext uri="{BB962C8B-B14F-4D97-AF65-F5344CB8AC3E}">
        <p14:creationId xmlns:p14="http://schemas.microsoft.com/office/powerpoint/2010/main" val="2348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00" y="116632"/>
            <a:ext cx="8909696" cy="5148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240" y="5517232"/>
            <a:ext cx="5617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Синий – профиль трассы (метры)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Красный – </a:t>
            </a:r>
            <a:r>
              <a:rPr lang="ru-RU" dirty="0" err="1" smtClean="0"/>
              <a:t>гидроуклон</a:t>
            </a:r>
            <a:r>
              <a:rPr lang="ru-RU" dirty="0" smtClean="0"/>
              <a:t> (метры)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Зеленый – запас по несущей способности (паскали)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3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Система ЦСПА</a:t>
            </a:r>
          </a:p>
          <a:p>
            <a:r>
              <a:rPr lang="ru-RU" sz="3600" dirty="0" smtClean="0"/>
              <a:t>Перспективная система </a:t>
            </a:r>
            <a:br>
              <a:rPr lang="ru-RU" sz="3600" dirty="0" smtClean="0"/>
            </a:br>
            <a:r>
              <a:rPr lang="ru-RU" sz="3600" dirty="0" smtClean="0"/>
              <a:t>Централизованная САР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77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ТУ для лекции</a:t>
            </a:r>
            <a:endParaRPr lang="ru-RU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33649"/>
            <a:ext cx="8640959" cy="183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8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нужна ЦСПА?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Алгоритмы автоматических защит и САР, рассмотренные ранее, используют датчики, установленные лишь на НПС. В этой ситуации на показания датчиков давления ЛЧ МН реагирует только диспетчер</a:t>
            </a:r>
          </a:p>
          <a:p>
            <a:pPr algn="just"/>
            <a:r>
              <a:rPr lang="ru-RU" dirty="0" smtClean="0"/>
              <a:t>Централизованная система противоаварийной автоматики (ЦСПА) автоматизирует действия диспетчера по защите ЛЧ. </a:t>
            </a:r>
          </a:p>
          <a:p>
            <a:pPr algn="just"/>
            <a:r>
              <a:rPr lang="ru-RU" dirty="0" smtClean="0"/>
              <a:t>Автоматизация исключает субъективный фактор (устал, отвлекся)</a:t>
            </a:r>
          </a:p>
          <a:p>
            <a:pPr algn="just"/>
            <a:r>
              <a:rPr lang="ru-RU" dirty="0" smtClean="0"/>
              <a:t>Объектами </a:t>
            </a:r>
            <a:r>
              <a:rPr lang="ru-RU" dirty="0"/>
              <a:t>защиты алгоритмов ЦСПА являются технологические участки (ТУ) магистральных нефтепроводов (МН). </a:t>
            </a: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2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Входная и выходная информация ЦСПА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Входной информацией являются </a:t>
            </a:r>
          </a:p>
          <a:p>
            <a:pPr lvl="1" algn="just"/>
            <a:r>
              <a:rPr lang="ru-RU" dirty="0" smtClean="0"/>
              <a:t>сигналы датчиков давления линейной части МН, </a:t>
            </a:r>
          </a:p>
          <a:p>
            <a:pPr lvl="1" algn="just"/>
            <a:r>
              <a:rPr lang="ru-RU" dirty="0" smtClean="0"/>
              <a:t>сигналы состояния НА </a:t>
            </a:r>
          </a:p>
          <a:p>
            <a:pPr lvl="1" algn="just"/>
            <a:r>
              <a:rPr lang="ru-RU" dirty="0" smtClean="0"/>
              <a:t>Сигналы состояния линейных задвижек. </a:t>
            </a:r>
          </a:p>
          <a:p>
            <a:pPr marL="400050" lvl="1" indent="0" algn="just">
              <a:buNone/>
            </a:pPr>
            <a:r>
              <a:rPr lang="ru-RU" dirty="0" smtClean="0"/>
              <a:t>Передаваемые сигналы снабжаются флагами достоверности значений.</a:t>
            </a:r>
          </a:p>
          <a:p>
            <a:pPr algn="just"/>
            <a:r>
              <a:rPr lang="ru-RU" dirty="0" smtClean="0"/>
              <a:t>Выходной </a:t>
            </a:r>
            <a:r>
              <a:rPr lang="ru-RU" dirty="0"/>
              <a:t>информацией </a:t>
            </a:r>
            <a:r>
              <a:rPr lang="ru-RU" dirty="0" smtClean="0"/>
              <a:t>является </a:t>
            </a:r>
            <a:r>
              <a:rPr lang="ru-RU" dirty="0"/>
              <a:t>сигнал </a:t>
            </a:r>
            <a:r>
              <a:rPr lang="ru-RU" dirty="0" smtClean="0"/>
              <a:t>останова всего ТУ или </a:t>
            </a:r>
            <a:r>
              <a:rPr lang="ru-RU" dirty="0" err="1" smtClean="0"/>
              <a:t>подучастка</a:t>
            </a:r>
            <a:r>
              <a:rPr lang="ru-RU" dirty="0" smtClean="0"/>
              <a:t> ТУ от головной НПС </a:t>
            </a:r>
            <a:r>
              <a:rPr lang="ru-RU" dirty="0"/>
              <a:t>до НПС, на ЛЧ которой зафиксирована аварийная ситуация.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2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автоматического останова </a:t>
            </a:r>
            <a:r>
              <a:rPr lang="ru-RU" b="1" u="sng" dirty="0" err="1" smtClean="0"/>
              <a:t>подучастка</a:t>
            </a:r>
            <a:r>
              <a:rPr lang="ru-RU" dirty="0" smtClean="0"/>
              <a:t> 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Алгоритм аварийного останова </a:t>
            </a:r>
            <a:r>
              <a:rPr lang="ru-RU" dirty="0" err="1" smtClean="0"/>
              <a:t>подучастка</a:t>
            </a:r>
            <a:r>
              <a:rPr lang="ru-RU" dirty="0" smtClean="0"/>
              <a:t> ТУ для станций от ГНПС до последней НПС </a:t>
            </a:r>
            <a:r>
              <a:rPr lang="ru-RU" dirty="0" err="1" smtClean="0"/>
              <a:t>подучастка</a:t>
            </a:r>
            <a:r>
              <a:rPr lang="ru-RU" dirty="0" smtClean="0"/>
              <a:t>:</a:t>
            </a:r>
            <a:endParaRPr lang="ru-RU" dirty="0"/>
          </a:p>
          <a:p>
            <a:pPr lvl="1" algn="just"/>
            <a:r>
              <a:rPr lang="ru-RU" dirty="0" smtClean="0"/>
              <a:t>подает команду </a:t>
            </a:r>
            <a:r>
              <a:rPr lang="ru-RU" dirty="0"/>
              <a:t>«Стоп МНС</a:t>
            </a:r>
            <a:r>
              <a:rPr lang="ru-RU" dirty="0" smtClean="0"/>
              <a:t>»;</a:t>
            </a:r>
            <a:endParaRPr lang="ru-RU" dirty="0"/>
          </a:p>
          <a:p>
            <a:pPr lvl="1" algn="just"/>
            <a:r>
              <a:rPr lang="ru-RU" dirty="0" smtClean="0"/>
              <a:t>останавливает подачу нефти из всех объектов нефтедобычи и перекрывает их секущие задвижки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6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защиты по аварийному давлению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u-RU" dirty="0" smtClean="0"/>
                  <a:t>Входная информация:</a:t>
                </a:r>
              </a:p>
              <a:p>
                <a:pPr marL="97155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– </a:t>
                </a:r>
                <a:r>
                  <a:rPr lang="ru-RU" dirty="0"/>
                  <a:t>давление </a:t>
                </a:r>
                <a:r>
                  <a:rPr lang="en-US" i="1" dirty="0" err="1"/>
                  <a:t>i</a:t>
                </a:r>
                <a:r>
                  <a:rPr lang="ru-RU" dirty="0"/>
                  <a:t>-го датчика ТУ МН,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𝑖</m:t>
                    </m:r>
                    <m:r>
                      <a:rPr lang="ru-RU" i="1">
                        <a:latin typeface="Cambria Math"/>
                      </a:rPr>
                      <m:t>=0,…,</m:t>
                    </m:r>
                    <m:r>
                      <a:rPr lang="ru-RU" i="1">
                        <a:latin typeface="Cambria Math"/>
                      </a:rPr>
                      <m:t>𝑛</m:t>
                    </m:r>
                    <m:r>
                      <a:rPr lang="ru-RU" i="1">
                        <a:latin typeface="Cambria Math"/>
                      </a:rPr>
                      <m:t>−1</m:t>
                    </m:r>
                  </m:oMath>
                </a14:m>
                <a:r>
                  <a:rPr lang="ru-RU" dirty="0"/>
                  <a:t>, где </a:t>
                </a:r>
                <a:r>
                  <a:rPr lang="en-US" i="1" dirty="0"/>
                  <a:t>n</a:t>
                </a:r>
                <a:r>
                  <a:rPr lang="ru-RU" dirty="0"/>
                  <a:t> – количество датчиков давления на ЛЧ ТУ</a:t>
                </a:r>
                <a:r>
                  <a:rPr lang="ru-RU" dirty="0" smtClean="0"/>
                  <a:t>;</a:t>
                </a: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ru-RU" dirty="0" smtClean="0"/>
                  <a:t>Достоверность сигналов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  <a:p>
                <a:pPr algn="just"/>
                <a:r>
                  <a:rPr lang="ru-RU" dirty="0" smtClean="0"/>
                  <a:t>Защита </a:t>
                </a:r>
                <a:r>
                  <a:rPr lang="ru-RU" dirty="0"/>
                  <a:t>не допускает повышение давления МН выше </a:t>
                </a:r>
                <a:r>
                  <a:rPr lang="ru-RU" dirty="0" smtClean="0"/>
                  <a:t>несущей способности трубопровода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pPr algn="just"/>
                <a:r>
                  <a:rPr lang="ru-RU" dirty="0" smtClean="0"/>
                  <a:t>Поскольку </a:t>
                </a:r>
                <a:r>
                  <a:rPr lang="ru-RU" dirty="0"/>
                  <a:t>измерительные сигналы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 могут быть недостоверны, нельзя сделать надежный вывод о необходимости остановки ТУ, </a:t>
                </a:r>
                <a:r>
                  <a:rPr lang="ru-RU" dirty="0" smtClean="0"/>
                  <a:t>используя </a:t>
                </a:r>
                <a:r>
                  <a:rPr lang="ru-RU" dirty="0"/>
                  <a:t>лишь один такой сигнал. </a:t>
                </a:r>
                <a:endParaRPr lang="ru-RU" dirty="0" smtClean="0"/>
              </a:p>
              <a:p>
                <a:pPr algn="just"/>
                <a:r>
                  <a:rPr lang="ru-RU" dirty="0" smtClean="0"/>
                  <a:t>Останов </a:t>
                </a:r>
                <a:r>
                  <a:rPr lang="ru-RU" dirty="0"/>
                  <a:t>ТУ происходит, если хотя бы один сигнал из </a:t>
                </a:r>
                <a:r>
                  <a:rPr lang="ru-RU" dirty="0" smtClean="0"/>
                  <a:t>пары </a:t>
                </a:r>
                <a:r>
                  <a:rPr lang="ru-RU" dirty="0"/>
                  <a:t>соседних датчиков давления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𝑖</m:t>
                        </m:r>
                        <m:r>
                          <a:rPr lang="ru-RU" i="1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dirty="0"/>
                  <a:t> достоверен и выше своей </a:t>
                </a:r>
                <a:r>
                  <a:rPr lang="ru-RU" dirty="0" err="1"/>
                  <a:t>уставки</a:t>
                </a:r>
                <a:r>
                  <a:rPr lang="ru-RU" dirty="0"/>
                  <a:t>, а другой по крайней мере не противоречит первому (т.е. либо также выше </a:t>
                </a:r>
                <a:r>
                  <a:rPr lang="ru-RU" dirty="0" err="1"/>
                  <a:t>уставки</a:t>
                </a:r>
                <a:r>
                  <a:rPr lang="ru-RU" dirty="0"/>
                  <a:t>, либо недостоверен</a:t>
                </a:r>
                <a:r>
                  <a:rPr lang="ru-RU" dirty="0" smtClean="0"/>
                  <a:t>).</a:t>
                </a:r>
              </a:p>
              <a:p>
                <a:pPr algn="just"/>
                <a:r>
                  <a:rPr lang="ru-RU" dirty="0" err="1" smtClean="0"/>
                  <a:t>Уставка</a:t>
                </a:r>
                <a:r>
                  <a:rPr lang="ru-RU" dirty="0" smtClean="0"/>
                  <a:t> датчика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равна несущей способности ЛЧ в координате установки датчики</a:t>
                </a:r>
              </a:p>
              <a:p>
                <a:pPr algn="just"/>
                <a:r>
                  <a:rPr lang="ru-RU" dirty="0" smtClean="0"/>
                  <a:t>Защита срабатывает по факту превышения давления, не пытаясь предотвратить оное.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593" t="-1759" r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00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Алгоритм защиты по перекрытию </a:t>
            </a:r>
            <a:r>
              <a:rPr lang="ru-RU" b="1" dirty="0" smtClean="0"/>
              <a:t>потока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400" dirty="0" smtClean="0"/>
              <a:t>ТУ МН содержит большое количество линейных и </a:t>
            </a:r>
            <a:r>
              <a:rPr lang="ru-RU" sz="2400" dirty="0" err="1" smtClean="0"/>
              <a:t>стационных</a:t>
            </a:r>
            <a:r>
              <a:rPr lang="ru-RU" sz="2400" dirty="0" smtClean="0"/>
              <a:t> задвижек. При этом, случайное перекрытие многих из этих задвижек (особенно, линейных) приведет к перекрытию пути для перекачки нефти</a:t>
            </a:r>
          </a:p>
          <a:p>
            <a:pPr algn="just"/>
            <a:r>
              <a:rPr lang="ru-RU" sz="2400" dirty="0" smtClean="0"/>
              <a:t>Типичное время хода линейно задвижки составляет 3 минуты (180 сек). При этом, значительное гидравлическое сопротивление прикрытая задвижка начинает создавать на последних 20% своего пути (последние 180·0.2=36 сек). </a:t>
            </a:r>
          </a:p>
          <a:p>
            <a:pPr algn="just"/>
            <a:r>
              <a:rPr lang="ru-RU" sz="2400" dirty="0" smtClean="0"/>
              <a:t>В результате перекрытия задвижки на последних 36 сек формируется гидроудар. От задвижки в направлении конца ТУ распространится волна разряжения давления; от задвижки до головной НПС распространится волна повышения давления. </a:t>
            </a:r>
            <a:r>
              <a:rPr lang="ru-RU" sz="2400" b="1" dirty="0" smtClean="0"/>
              <a:t>Последнее с высокой вероятностью приведет к превышению несущей способности ЛЧ. </a:t>
            </a:r>
            <a:r>
              <a:rPr lang="ru-RU" sz="2400" dirty="0" smtClean="0"/>
              <a:t>Далее интенсивность переходных процессов спадет, трубопровод до задвижки будет постепенно напрессовываться (накачиваться) нефтью, пока не сработают станционные защиты по аварийному максимальному давлению.</a:t>
            </a:r>
          </a:p>
          <a:p>
            <a:pPr algn="just"/>
            <a:r>
              <a:rPr lang="ru-RU" sz="2400" dirty="0" smtClean="0"/>
              <a:t>Поэтому при наличии закрывающейся или тем более закрытой задвижки надо останавливать ТУ.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37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Прочие алгоритмы ЦСПА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/>
              <a:t>Алгоритм защиты по запрещенной комбинацией </a:t>
            </a:r>
            <a:r>
              <a:rPr lang="ru-RU" b="1" dirty="0" smtClean="0"/>
              <a:t>НА </a:t>
            </a:r>
            <a:r>
              <a:rPr lang="ru-RU" dirty="0"/>
              <a:t>Защита предотвращает выход на режим перекачки, при котором в стационарном режиме имеется превышение допустимых рабочих давлений.</a:t>
            </a:r>
          </a:p>
          <a:p>
            <a:pPr algn="just"/>
            <a:r>
              <a:rPr lang="ru-RU" b="1" dirty="0" smtClean="0"/>
              <a:t>Алгоритм </a:t>
            </a:r>
            <a:r>
              <a:rPr lang="ru-RU" b="1" dirty="0"/>
              <a:t>защиты по выходу нефти на участке </a:t>
            </a:r>
            <a:r>
              <a:rPr lang="ru-RU" b="1" dirty="0" smtClean="0"/>
              <a:t>трубопровода</a:t>
            </a:r>
          </a:p>
          <a:p>
            <a:pPr algn="just"/>
            <a:r>
              <a:rPr lang="ru-RU" b="1" dirty="0" smtClean="0"/>
              <a:t>Алгоритм защиты по землетрясению</a:t>
            </a:r>
            <a:endParaRPr lang="ru-RU" dirty="0"/>
          </a:p>
          <a:p>
            <a:pPr algn="just"/>
            <a:r>
              <a:rPr lang="ru-RU" b="1" dirty="0"/>
              <a:t>Алгоритм защиты по сигналу от </a:t>
            </a:r>
            <a:r>
              <a:rPr lang="ru-RU" b="1" dirty="0" smtClean="0"/>
              <a:t>СКР</a:t>
            </a:r>
          </a:p>
          <a:p>
            <a:pPr algn="just"/>
            <a:r>
              <a:rPr lang="ru-RU" b="1" dirty="0" smtClean="0"/>
              <a:t>Алгоритм защиты по потери связи ЦСПА с системой автоматизации НПС</a:t>
            </a:r>
            <a:endParaRPr lang="ru-RU" dirty="0" smtClean="0"/>
          </a:p>
          <a:p>
            <a:endParaRPr lang="ru-RU" b="1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1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610</TotalTime>
  <Words>806</Words>
  <Application>Microsoft Office PowerPoint</Application>
  <PresentationFormat>Экран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Соседство</vt:lpstr>
      <vt:lpstr>ЦСПА</vt:lpstr>
      <vt:lpstr>План лекции</vt:lpstr>
      <vt:lpstr>Схема ТУ для лекции</vt:lpstr>
      <vt:lpstr>Зачем нужна ЦСПА?</vt:lpstr>
      <vt:lpstr>Входная и выходная информация ЦСПА</vt:lpstr>
      <vt:lpstr>Алгоритм автоматического останова подучастка ТУ</vt:lpstr>
      <vt:lpstr>Алгоритм защиты по аварийному давлению</vt:lpstr>
      <vt:lpstr>Алгоритм защиты по перекрытию потока</vt:lpstr>
      <vt:lpstr>Прочие алгоритмы ЦСПА</vt:lpstr>
      <vt:lpstr>Алгоритм защиты по перекрытию потока</vt:lpstr>
      <vt:lpstr>Алгоритм ЦСАР</vt:lpstr>
      <vt:lpstr>Презентация PowerPoint</vt:lpstr>
      <vt:lpstr>Презентация PowerPoint</vt:lpstr>
      <vt:lpstr>Презентация PowerPoint</vt:lpstr>
      <vt:lpstr>Структура централизованного управления</vt:lpstr>
      <vt:lpstr>Распространение волны давления</vt:lpstr>
      <vt:lpstr>Презентация PowerPoint</vt:lpstr>
      <vt:lpstr>Идея алгоритма управления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Новейшие системы управления нефтепроводами</dc:title>
  <dc:creator>Victor</dc:creator>
  <cp:lastModifiedBy>Victor</cp:lastModifiedBy>
  <cp:revision>59</cp:revision>
  <dcterms:created xsi:type="dcterms:W3CDTF">2015-05-10T11:03:47Z</dcterms:created>
  <dcterms:modified xsi:type="dcterms:W3CDTF">2015-05-24T19:46:20Z</dcterms:modified>
</cp:coreProperties>
</file>