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66" r:id="rId3"/>
    <p:sldId id="267" r:id="rId4"/>
    <p:sldId id="268" r:id="rId5"/>
    <p:sldId id="269" r:id="rId6"/>
    <p:sldId id="271" r:id="rId7"/>
    <p:sldId id="270" r:id="rId8"/>
    <p:sldId id="272" r:id="rId9"/>
    <p:sldId id="274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F36478C-D000-47DD-99EA-69B5E5193EBC}">
          <p14:sldIdLst>
            <p14:sldId id="256"/>
            <p14:sldId id="266"/>
            <p14:sldId id="267"/>
            <p14:sldId id="268"/>
            <p14:sldId id="269"/>
            <p14:sldId id="271"/>
            <p14:sldId id="270"/>
            <p14:sldId id="272"/>
            <p14:sldId id="274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1088036-5C34-42B8-AE48-BC8BF9C05962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4579E10-73EF-437F-917F-355942BFC11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036-5C34-42B8-AE48-BC8BF9C05962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9E10-73EF-437F-917F-355942BFC1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036-5C34-42B8-AE48-BC8BF9C05962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9E10-73EF-437F-917F-355942BFC1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1088036-5C34-42B8-AE48-BC8BF9C05962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579E10-73EF-437F-917F-355942BFC11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1088036-5C34-42B8-AE48-BC8BF9C05962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4579E10-73EF-437F-917F-355942BFC11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036-5C34-42B8-AE48-BC8BF9C05962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9E10-73EF-437F-917F-355942BFC11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036-5C34-42B8-AE48-BC8BF9C05962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9E10-73EF-437F-917F-355942BFC11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1088036-5C34-42B8-AE48-BC8BF9C05962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579E10-73EF-437F-917F-355942BFC11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036-5C34-42B8-AE48-BC8BF9C05962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9E10-73EF-437F-917F-355942BFC1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1088036-5C34-42B8-AE48-BC8BF9C05962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579E10-73EF-437F-917F-355942BFC11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1088036-5C34-42B8-AE48-BC8BF9C05962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579E10-73EF-437F-917F-355942BFC11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1088036-5C34-42B8-AE48-BC8BF9C05962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579E10-73EF-437F-917F-355942BFC11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Система контроля режимов</a:t>
            </a:r>
            <a:br>
              <a:rPr lang="ru-RU" dirty="0" smtClean="0"/>
            </a:br>
            <a:r>
              <a:rPr lang="ru-RU" dirty="0" smtClean="0"/>
              <a:t>СКР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93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Прочие функции СКР</a:t>
            </a:r>
            <a:endParaRPr lang="ru-RU" dirty="0"/>
          </a:p>
        </p:txBody>
      </p:sp>
      <p:sp>
        <p:nvSpPr>
          <p:cNvPr id="9" name="Объект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229600" cy="417646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Прогнозирование времени заполнения/опорожнения</a:t>
            </a:r>
            <a:r>
              <a:rPr lang="en-US" dirty="0" smtClean="0"/>
              <a:t> </a:t>
            </a:r>
            <a:r>
              <a:rPr lang="ru-RU" dirty="0" smtClean="0"/>
              <a:t>резервуаров резервуарного парка (РП).</a:t>
            </a:r>
          </a:p>
          <a:p>
            <a:pPr algn="just"/>
            <a:r>
              <a:rPr lang="ru-RU" dirty="0" smtClean="0"/>
              <a:t>Сопровождение движения СОД (отображение фактических и прогнозирование будущих моментов прохождения скребком контрольных точек).</a:t>
            </a:r>
          </a:p>
          <a:p>
            <a:pPr algn="just"/>
            <a:r>
              <a:rPr lang="ru-RU" dirty="0" smtClean="0"/>
              <a:t>Сопровождение партий нефти/нефтепродукта с различными свойствами. Расчет времени прибытия партии в РП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904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08012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Общая структура системы управления МН</a:t>
            </a:r>
            <a:endParaRPr lang="ru-RU" sz="36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742" y="1115913"/>
            <a:ext cx="7105650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733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Назначение системы контроля режимов (СКР)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800" dirty="0" smtClean="0"/>
              <a:t>Магистральный трубопровод является объектом с распределенными параметрами. Параметры, характеризующие его состояние, зависят не только от времени, но и от координаты. Например, давление (расход), является функцией от </a:t>
            </a:r>
            <a:r>
              <a:rPr lang="en-US" sz="2800" dirty="0" smtClean="0"/>
              <a:t>t </a:t>
            </a:r>
            <a:r>
              <a:rPr lang="ru-RU" sz="2800" dirty="0" smtClean="0"/>
              <a:t>и </a:t>
            </a:r>
            <a:r>
              <a:rPr lang="en-US" sz="2800" dirty="0" smtClean="0"/>
              <a:t>x: </a:t>
            </a:r>
          </a:p>
          <a:p>
            <a:pPr marL="0" indent="0" algn="ctr">
              <a:buNone/>
            </a:pPr>
            <a:r>
              <a:rPr lang="en-US" sz="2800" dirty="0" smtClean="0"/>
              <a:t>P</a:t>
            </a:r>
            <a:r>
              <a:rPr lang="ru-RU" sz="2800" dirty="0" smtClean="0"/>
              <a:t> = </a:t>
            </a:r>
            <a:r>
              <a:rPr lang="en-US" sz="2800" dirty="0" smtClean="0"/>
              <a:t>P(</a:t>
            </a:r>
            <a:r>
              <a:rPr lang="en-US" sz="2800" dirty="0" err="1" smtClean="0"/>
              <a:t>x,t</a:t>
            </a:r>
            <a:r>
              <a:rPr lang="en-US" sz="2800" dirty="0" smtClean="0"/>
              <a:t>) </a:t>
            </a:r>
            <a:r>
              <a:rPr lang="ru-RU" sz="2800" dirty="0" smtClean="0"/>
              <a:t>или </a:t>
            </a:r>
            <a:r>
              <a:rPr lang="en-US" sz="2800" dirty="0" smtClean="0"/>
              <a:t>Q = Q(</a:t>
            </a:r>
            <a:r>
              <a:rPr lang="en-US" sz="2800" dirty="0" err="1" smtClean="0"/>
              <a:t>x,t</a:t>
            </a:r>
            <a:r>
              <a:rPr lang="en-US" sz="2800" dirty="0" smtClean="0"/>
              <a:t>)</a:t>
            </a:r>
            <a:r>
              <a:rPr lang="ru-RU" sz="2800" dirty="0" smtClean="0"/>
              <a:t>. </a:t>
            </a:r>
          </a:p>
          <a:p>
            <a:pPr algn="just"/>
            <a:r>
              <a:rPr lang="ru-RU" sz="2800" dirty="0" smtClean="0"/>
              <a:t>При этом, измерения параметров проводятся лишь в нескольких точках. Наиболее «распространенные» датчики давления устанавливаются каждые 15-20 км линейной части. Датчики температуры только на НПС. Датчики расхода установлены еще реже (на объектах нефтедобычи или сдаче нефти на НПЗ)</a:t>
            </a:r>
          </a:p>
          <a:p>
            <a:pPr algn="just"/>
            <a:r>
              <a:rPr lang="ru-RU" sz="2800" dirty="0" smtClean="0"/>
              <a:t>Восполнить неполноту информации о состоянии трубопровода можно только используя </a:t>
            </a:r>
            <a:r>
              <a:rPr lang="ru-RU" sz="2800" b="1" dirty="0" smtClean="0"/>
              <a:t>нестационарную</a:t>
            </a:r>
            <a:r>
              <a:rPr lang="ru-RU" sz="2800" dirty="0" smtClean="0"/>
              <a:t> математическую модель трубопровода, которая по </a:t>
            </a:r>
            <a:r>
              <a:rPr lang="ru-RU" sz="2800" b="1" dirty="0" smtClean="0"/>
              <a:t>показаниям</a:t>
            </a:r>
            <a:r>
              <a:rPr lang="ru-RU" sz="2800" dirty="0" smtClean="0"/>
              <a:t> </a:t>
            </a:r>
            <a:r>
              <a:rPr lang="ru-RU" sz="2800" b="1" dirty="0" smtClean="0"/>
              <a:t>имеющихся</a:t>
            </a:r>
            <a:r>
              <a:rPr lang="ru-RU" sz="2800" dirty="0" smtClean="0"/>
              <a:t> датчиков </a:t>
            </a:r>
            <a:r>
              <a:rPr lang="ru-RU" sz="2800" b="1" dirty="0" smtClean="0"/>
              <a:t>в реальном времени</a:t>
            </a:r>
            <a:r>
              <a:rPr lang="ru-RU" sz="2800" dirty="0" smtClean="0"/>
              <a:t> рассчитывает состояние МТ для </a:t>
            </a:r>
            <a:r>
              <a:rPr lang="ru-RU" sz="2800" b="1" dirty="0" smtClean="0"/>
              <a:t>всех</a:t>
            </a:r>
            <a:r>
              <a:rPr lang="ru-RU" sz="2800" dirty="0" smtClean="0"/>
              <a:t> значений координаты </a:t>
            </a:r>
            <a:r>
              <a:rPr lang="en-US" sz="2800" b="1" i="1" dirty="0" smtClean="0"/>
              <a:t>x</a:t>
            </a:r>
            <a:r>
              <a:rPr lang="ru-RU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29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10" y="116632"/>
            <a:ext cx="8928992" cy="922114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Пример. Моделирование ЛЧ трубопровода в режиме реального времени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46033" y="3042538"/>
            <a:ext cx="5261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P</a:t>
            </a:r>
            <a:r>
              <a:rPr lang="ru-RU" sz="2800" b="1" i="1" baseline="-25000" dirty="0" smtClean="0">
                <a:solidFill>
                  <a:srgbClr val="FF0000"/>
                </a:solidFill>
              </a:rPr>
              <a:t>Н</a:t>
            </a:r>
            <a:endParaRPr lang="ru-RU" b="1" i="1" baseline="-25000" dirty="0">
              <a:solidFill>
                <a:srgbClr val="FF0000"/>
              </a:soli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2564904"/>
            <a:ext cx="7323185" cy="420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7802" y="5085184"/>
            <a:ext cx="5261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P</a:t>
            </a:r>
            <a:r>
              <a:rPr lang="ru-RU" sz="2800" b="1" i="1" baseline="-25000" dirty="0" smtClean="0">
                <a:solidFill>
                  <a:srgbClr val="FF0000"/>
                </a:solidFill>
              </a:rPr>
              <a:t>К</a:t>
            </a:r>
            <a:endParaRPr lang="ru-RU" b="1" i="1" baseline="-25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94784" y="6165304"/>
            <a:ext cx="30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t</a:t>
            </a:r>
            <a:endParaRPr lang="ru-RU" b="1" i="1" baseline="-25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94784" y="3981273"/>
            <a:ext cx="30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t</a:t>
            </a:r>
            <a:endParaRPr lang="ru-RU" b="1" i="1" baseline="-25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0365" y="1268760"/>
            <a:ext cx="87622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Symbol" panose="05050102010706020507" pitchFamily="18" charset="2"/>
              <a:buChar char="-"/>
            </a:pPr>
            <a:r>
              <a:rPr lang="ru-RU" sz="2000" dirty="0" smtClean="0"/>
              <a:t>Используем фактические измерения граничных давлений </a:t>
            </a:r>
            <a:r>
              <a:rPr lang="en-US" sz="2000" b="1" i="1" dirty="0" smtClean="0"/>
              <a:t>P</a:t>
            </a:r>
            <a:r>
              <a:rPr lang="ru-RU" sz="2000" b="1" i="1" baseline="-25000" dirty="0" smtClean="0"/>
              <a:t>Н</a:t>
            </a:r>
            <a:r>
              <a:rPr lang="ru-RU" sz="2000" b="1" i="1" dirty="0" smtClean="0"/>
              <a:t> </a:t>
            </a:r>
            <a:r>
              <a:rPr lang="ru-RU" sz="2000" dirty="0" smtClean="0"/>
              <a:t>и</a:t>
            </a:r>
            <a:r>
              <a:rPr lang="ru-RU" sz="2000" b="1" i="1" dirty="0" smtClean="0"/>
              <a:t> </a:t>
            </a:r>
            <a:r>
              <a:rPr lang="en-US" sz="2000" b="1" i="1" dirty="0" smtClean="0"/>
              <a:t>P</a:t>
            </a:r>
            <a:r>
              <a:rPr lang="ru-RU" sz="2000" b="1" i="1" baseline="-25000" dirty="0" smtClean="0"/>
              <a:t>К</a:t>
            </a:r>
            <a:r>
              <a:rPr lang="ru-RU" sz="2000" dirty="0" smtClean="0"/>
              <a:t> участка трубопровода</a:t>
            </a:r>
          </a:p>
          <a:p>
            <a:pPr marL="285750" indent="-285750" algn="just">
              <a:buFont typeface="Symbol" panose="05050102010706020507" pitchFamily="18" charset="2"/>
              <a:buChar char="-"/>
            </a:pPr>
            <a:r>
              <a:rPr lang="ru-RU" sz="2000" dirty="0" smtClean="0"/>
              <a:t>Подразумеваем, что эти давления измеряются на выходе НПС и входе последующей НПС соответственно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3743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2296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Пример. Моделирование ЛЧ трубопровода в режиме реального времени</a:t>
            </a:r>
            <a:endParaRPr lang="ru-RU" sz="3600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12412"/>
            <a:ext cx="7367233" cy="3777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0199" y="1412776"/>
            <a:ext cx="86182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Symbol" panose="05050102010706020507" pitchFamily="18" charset="2"/>
              <a:buChar char=""/>
            </a:pPr>
            <a:r>
              <a:rPr lang="ru-RU" dirty="0" smtClean="0"/>
              <a:t>По измеренным граничным давлениям </a:t>
            </a:r>
            <a:r>
              <a:rPr lang="en-US" b="1" i="1" dirty="0" smtClean="0"/>
              <a:t>P</a:t>
            </a:r>
            <a:r>
              <a:rPr lang="ru-RU" b="1" i="1" baseline="-25000" dirty="0" smtClean="0"/>
              <a:t>Н</a:t>
            </a:r>
            <a:r>
              <a:rPr lang="ru-RU" b="1" i="1" dirty="0" smtClean="0"/>
              <a:t> </a:t>
            </a:r>
            <a:r>
              <a:rPr lang="en-US" b="1" i="1" dirty="0" smtClean="0"/>
              <a:t>P</a:t>
            </a:r>
            <a:r>
              <a:rPr lang="ru-RU" b="1" i="1" baseline="-25000" dirty="0" smtClean="0"/>
              <a:t>К</a:t>
            </a:r>
            <a:r>
              <a:rPr lang="ru-RU" dirty="0" smtClean="0"/>
              <a:t> участка трубопровода рассчитываем профиль давления </a:t>
            </a:r>
            <a:r>
              <a:rPr lang="en-US" b="1" dirty="0" smtClean="0"/>
              <a:t>P(</a:t>
            </a:r>
            <a:r>
              <a:rPr lang="en-US" b="1" dirty="0" err="1" smtClean="0"/>
              <a:t>x,t</a:t>
            </a:r>
            <a:r>
              <a:rPr lang="en-US" b="1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в каждый момент времени. </a:t>
            </a:r>
          </a:p>
          <a:p>
            <a:pPr marL="285750" indent="-285750" algn="just">
              <a:buFont typeface="Symbol" panose="05050102010706020507" pitchFamily="18" charset="2"/>
              <a:buChar char=""/>
            </a:pPr>
            <a:r>
              <a:rPr lang="ru-RU" dirty="0" smtClean="0"/>
              <a:t>Если есть измерение давления например в точке </a:t>
            </a:r>
            <a:r>
              <a:rPr lang="en-US" dirty="0" smtClean="0"/>
              <a:t>x =</a:t>
            </a:r>
            <a:r>
              <a:rPr lang="ru-RU" dirty="0" smtClean="0"/>
              <a:t> 9 км, то его отличие от расчетного значения в этой точке может свидетельствовать о развитий аварийных ситуаций в трубопроводе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408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Причины отличия показаний датчика от расчетных значений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Font typeface="+mj-lt"/>
              <a:buAutoNum type="alphaLcParenR"/>
            </a:pPr>
            <a:r>
              <a:rPr lang="ru-RU" dirty="0" smtClean="0"/>
              <a:t>Аварийные ситуации на МТ (утечка, </a:t>
            </a:r>
            <a:r>
              <a:rPr lang="ru-RU" dirty="0" err="1" smtClean="0"/>
              <a:t>несанкц</a:t>
            </a:r>
            <a:r>
              <a:rPr lang="ru-RU" dirty="0" smtClean="0"/>
              <a:t>. врезка, </a:t>
            </a:r>
            <a:r>
              <a:rPr lang="ru-RU" dirty="0" err="1" smtClean="0"/>
              <a:t>несанкц</a:t>
            </a:r>
            <a:r>
              <a:rPr lang="ru-RU" dirty="0" smtClean="0"/>
              <a:t>. перекрытие потока).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ru-RU" dirty="0" smtClean="0"/>
              <a:t>Влияние факторов, не учитываемых моделью .</a:t>
            </a:r>
          </a:p>
          <a:p>
            <a:pPr marL="400050" lvl="1" indent="0" algn="just">
              <a:buNone/>
            </a:pPr>
            <a:r>
              <a:rPr lang="ru-RU" dirty="0" smtClean="0"/>
              <a:t>Например, санкционированный отбор на собственные нужды, осуществляющийся через запорную арматуру с ручным управлением. У модели недостаточно данных, чтобы предсказать поведение МТ в этом случае.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ru-RU" dirty="0" smtClean="0"/>
              <a:t>Неадекватность модели. В отличие случая </a:t>
            </a:r>
            <a:r>
              <a:rPr lang="en-US" dirty="0" smtClean="0"/>
              <a:t>b</a:t>
            </a:r>
            <a:r>
              <a:rPr lang="ru-RU" dirty="0" smtClean="0"/>
              <a:t>, у модели есть все данные, но сама модель некорректна. Например, используется некорректное значение диаметра трубопровода. Более сложный пример – использование напорной модели при наличии безнапорных (самотечных) зон в трубопроводе.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ru-RU" dirty="0" smtClean="0"/>
              <a:t>Недостоверность показаний датчика.</a:t>
            </a:r>
          </a:p>
          <a:p>
            <a:pPr marL="514350" indent="-514350" algn="just">
              <a:buFont typeface="+mj-lt"/>
              <a:buAutoNum type="alphaLcParenR"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Крайне важно не перепутать случай </a:t>
            </a:r>
            <a:r>
              <a:rPr lang="en-US" b="1" i="1" dirty="0" smtClean="0"/>
              <a:t>a</a:t>
            </a:r>
            <a:r>
              <a:rPr lang="en-US" dirty="0" smtClean="0"/>
              <a:t> </a:t>
            </a:r>
            <a:r>
              <a:rPr lang="ru-RU" dirty="0" smtClean="0"/>
              <a:t>со случаями </a:t>
            </a:r>
            <a:r>
              <a:rPr lang="en-US" b="1" i="1" dirty="0" smtClean="0"/>
              <a:t>b</a:t>
            </a:r>
            <a:r>
              <a:rPr lang="ru-RU" b="1" dirty="0" smtClean="0"/>
              <a:t>,</a:t>
            </a:r>
            <a:r>
              <a:rPr lang="en-US" dirty="0" smtClean="0"/>
              <a:t> </a:t>
            </a:r>
            <a:r>
              <a:rPr lang="en-US" b="1" i="1" dirty="0" smtClean="0"/>
              <a:t>c</a:t>
            </a:r>
            <a:r>
              <a:rPr lang="ru-RU" b="1" i="1" dirty="0" smtClean="0"/>
              <a:t>, </a:t>
            </a:r>
            <a:r>
              <a:rPr lang="en-US" b="1" i="1" dirty="0" smtClean="0"/>
              <a:t>d</a:t>
            </a:r>
            <a:r>
              <a:rPr lang="ru-RU" dirty="0" smtClean="0"/>
              <a:t>.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В случае аварийной ситуации (случай </a:t>
            </a:r>
            <a:r>
              <a:rPr lang="en-US" b="1" i="1" dirty="0"/>
              <a:t>a</a:t>
            </a:r>
            <a:r>
              <a:rPr lang="ru-RU" dirty="0" smtClean="0"/>
              <a:t>), важно правильно идентифицировать ее.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851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СКР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07288" cy="514116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Выявление несоответствия между показаниями датчиков и расчетными значениями давлений на ЛУ от НПС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dirty="0" smtClean="0"/>
              <a:t> до НПС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/>
              <a:t>В случае выявления несоответствия, </a:t>
            </a:r>
            <a:r>
              <a:rPr lang="ru-RU" dirty="0" err="1" smtClean="0"/>
              <a:t>идентифи-цировать</a:t>
            </a:r>
            <a:r>
              <a:rPr lang="ru-RU" dirty="0" smtClean="0"/>
              <a:t> его причину:</a:t>
            </a:r>
          </a:p>
          <a:p>
            <a:pPr lvl="1" algn="just"/>
            <a:r>
              <a:rPr lang="ru-RU" dirty="0" smtClean="0"/>
              <a:t>Причина требует остановки ТУ </a:t>
            </a:r>
          </a:p>
          <a:p>
            <a:pPr lvl="2" algn="just"/>
            <a:r>
              <a:rPr lang="ru-RU" dirty="0" smtClean="0"/>
              <a:t>утечка или несанкционированная врезка (НСВ)</a:t>
            </a:r>
          </a:p>
          <a:p>
            <a:pPr lvl="2" algn="just"/>
            <a:r>
              <a:rPr lang="ru-RU" dirty="0" smtClean="0"/>
              <a:t>перекрытие потока</a:t>
            </a:r>
          </a:p>
          <a:p>
            <a:pPr lvl="1" algn="just"/>
            <a:r>
              <a:rPr lang="ru-RU" dirty="0" smtClean="0"/>
              <a:t>Причина не требует остановки ТУ</a:t>
            </a:r>
          </a:p>
          <a:p>
            <a:pPr lvl="2" algn="just"/>
            <a:r>
              <a:rPr lang="ru-RU" dirty="0" smtClean="0"/>
              <a:t>штатные переключения: например, отбор нефти на собственные похож на утечку, но не требует остановки</a:t>
            </a:r>
          </a:p>
          <a:p>
            <a:pPr marL="457200" lvl="1" indent="0" algn="just">
              <a:buNone/>
            </a:pPr>
            <a:r>
              <a:rPr lang="ru-RU" dirty="0" smtClean="0"/>
              <a:t>В случае, если выявленная причина требует остановки ТУ, то остановка осуществляется средствами ЦСПА</a:t>
            </a:r>
          </a:p>
        </p:txBody>
      </p:sp>
    </p:spTree>
    <p:extLst>
      <p:ext uri="{BB962C8B-B14F-4D97-AF65-F5344CB8AC3E}">
        <p14:creationId xmlns:p14="http://schemas.microsoft.com/office/powerpoint/2010/main" val="24920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Вычисление отличия расчетных и фактических значений датчиков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Поскольку и датчики, и модель имеют погрешность, то разница между расчетным значением и фактическим всегда ненулевая, даже если все «нормально». Поэтому отличие фиксируется, если невязка «расчет – факт» достигнет заданного порога.</a:t>
            </a:r>
          </a:p>
          <a:p>
            <a:pPr algn="just"/>
            <a:r>
              <a:rPr lang="ru-RU" dirty="0" smtClean="0"/>
              <a:t>В нестационарном режиме больше факторов снижения точности модели (например, начинает влиять неравномерность опроса показаний датчиков), поэтому порог для невязки выше. Стационарность (или </a:t>
            </a:r>
            <a:r>
              <a:rPr lang="ru-RU" dirty="0" err="1" smtClean="0"/>
              <a:t>нестационарность</a:t>
            </a:r>
            <a:r>
              <a:rPr lang="ru-RU" dirty="0" smtClean="0"/>
              <a:t>) процесса еще требуется выявить на основе анализа величины изменения давления ЛУ. Для этого предусмотрен специальный алгоритм в составе СКР.</a:t>
            </a:r>
          </a:p>
          <a:p>
            <a:pPr algn="just"/>
            <a:r>
              <a:rPr lang="ru-RU" dirty="0" smtClean="0"/>
              <a:t>Для исключения влияния недостоверности показаний датчиков, отличие показаний и расчета должно быть зафиксировано по трем ближайшим датчикам.</a:t>
            </a:r>
          </a:p>
        </p:txBody>
      </p:sp>
    </p:spTree>
    <p:extLst>
      <p:ext uri="{BB962C8B-B14F-4D97-AF65-F5344CB8AC3E}">
        <p14:creationId xmlns:p14="http://schemas.microsoft.com/office/powerpoint/2010/main" val="376808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Адекватность модели СКР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Параметры модели должны соответствовать текущему состоянию объектов МН (например, отложение парафинов из нефти на стенках трубопровода постепенно снижают так называемый эффективный диаметр трубопровода, а прохождение СОД резко его увеличивает). Поэтому, в составе СКР предусмотрены алгоритмы идентификации фактических параметров модели объектов МН по фактическим данным. Например, эффективный диаметр трубопровода подбирается так, чтобы расчетный перепад давления и расход на трубопроводе совпали с фактическим.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38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431</TotalTime>
  <Words>680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Система контроля режимов СКР</vt:lpstr>
      <vt:lpstr>Общая структура системы управления МН</vt:lpstr>
      <vt:lpstr>Назначение системы контроля режимов (СКР)</vt:lpstr>
      <vt:lpstr>Пример. Моделирование ЛЧ трубопровода в режиме реального времени</vt:lpstr>
      <vt:lpstr>Пример. Моделирование ЛЧ трубопровода в режиме реального времени</vt:lpstr>
      <vt:lpstr>Причины отличия показаний датчика от расчетных значений</vt:lpstr>
      <vt:lpstr>Функции СКР</vt:lpstr>
      <vt:lpstr>Вычисление отличия расчетных и фактических значений датчиков</vt:lpstr>
      <vt:lpstr>Адекватность модели СКР</vt:lpstr>
      <vt:lpstr>Прочие функции СКР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Victor</dc:creator>
  <cp:lastModifiedBy>Victor</cp:lastModifiedBy>
  <cp:revision>79</cp:revision>
  <dcterms:created xsi:type="dcterms:W3CDTF">2015-05-24T11:36:00Z</dcterms:created>
  <dcterms:modified xsi:type="dcterms:W3CDTF">2015-05-24T19:44:13Z</dcterms:modified>
</cp:coreProperties>
</file>