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5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75" d="100"/>
          <a:sy n="75" d="100"/>
        </p:scale>
        <p:origin x="768" y="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9002-3945-42E9-A416-0E1AE202F28D}" type="datetimeFigureOut">
              <a:rPr lang="ru-RU" smtClean="0"/>
              <a:t>06.11.2017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81B9-CC56-4E80-8445-194F580F8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907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9002-3945-42E9-A416-0E1AE202F28D}" type="datetimeFigureOut">
              <a:rPr lang="ru-RU" smtClean="0"/>
              <a:t>06.11.2017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81B9-CC56-4E80-8445-194F580F8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706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9002-3945-42E9-A416-0E1AE202F28D}" type="datetimeFigureOut">
              <a:rPr lang="ru-RU" smtClean="0"/>
              <a:t>06.11.2017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81B9-CC56-4E80-8445-194F580F8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773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9002-3945-42E9-A416-0E1AE202F28D}" type="datetimeFigureOut">
              <a:rPr lang="ru-RU" smtClean="0"/>
              <a:t>06.11.2017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81B9-CC56-4E80-8445-194F580F8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033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9002-3945-42E9-A416-0E1AE202F28D}" type="datetimeFigureOut">
              <a:rPr lang="ru-RU" smtClean="0"/>
              <a:t>06.11.2017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81B9-CC56-4E80-8445-194F580F8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979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9002-3945-42E9-A416-0E1AE202F28D}" type="datetimeFigureOut">
              <a:rPr lang="ru-RU" smtClean="0"/>
              <a:t>06.11.2017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81B9-CC56-4E80-8445-194F580F8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055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9002-3945-42E9-A416-0E1AE202F28D}" type="datetimeFigureOut">
              <a:rPr lang="ru-RU" smtClean="0"/>
              <a:t>06.11.2017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81B9-CC56-4E80-8445-194F580F8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282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9002-3945-42E9-A416-0E1AE202F28D}" type="datetimeFigureOut">
              <a:rPr lang="ru-RU" smtClean="0"/>
              <a:t>06.11.2017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81B9-CC56-4E80-8445-194F580F8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812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9002-3945-42E9-A416-0E1AE202F28D}" type="datetimeFigureOut">
              <a:rPr lang="ru-RU" smtClean="0"/>
              <a:t>06.11.2017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81B9-CC56-4E80-8445-194F580F8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567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9002-3945-42E9-A416-0E1AE202F28D}" type="datetimeFigureOut">
              <a:rPr lang="ru-RU" smtClean="0"/>
              <a:t>06.11.2017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81B9-CC56-4E80-8445-194F580F8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052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89002-3945-42E9-A416-0E1AE202F28D}" type="datetimeFigureOut">
              <a:rPr lang="ru-RU" smtClean="0"/>
              <a:t>06.11.2017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81B9-CC56-4E80-8445-194F580F8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20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89002-3945-42E9-A416-0E1AE202F28D}" type="datetimeFigureOut">
              <a:rPr lang="ru-RU" smtClean="0"/>
              <a:t>06.11.2017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681B9-CC56-4E80-8445-194F580F8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991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1.png"/><Relationship Id="rId3" Type="http://schemas.openxmlformats.org/officeDocument/2006/relationships/image" Target="../media/image5.gif"/><Relationship Id="rId7" Type="http://schemas.openxmlformats.org/officeDocument/2006/relationships/image" Target="../media/image12.png"/><Relationship Id="rId12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png"/><Relationship Id="rId12" Type="http://schemas.openxmlformats.org/officeDocument/2006/relationships/image" Target="../media/image13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6.png"/><Relationship Id="rId1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5.gif"/><Relationship Id="rId7" Type="http://schemas.openxmlformats.org/officeDocument/2006/relationships/image" Target="../media/image27.gif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26.png"/><Relationship Id="rId4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7" Type="http://schemas.openxmlformats.org/officeDocument/2006/relationships/image" Target="../media/image25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6.png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Астатический </a:t>
            </a:r>
            <a:r>
              <a:rPr lang="en-US" dirty="0" smtClean="0"/>
              <a:t>MPC-</a:t>
            </a:r>
            <a:r>
              <a:rPr lang="ru-RU" dirty="0" smtClean="0"/>
              <a:t>регулятор без ограничений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42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145" y="153371"/>
            <a:ext cx="7886700" cy="1325563"/>
          </a:xfrm>
        </p:spPr>
        <p:txBody>
          <a:bodyPr/>
          <a:lstStyle/>
          <a:p>
            <a:r>
              <a:rPr lang="ru-RU" dirty="0" smtClean="0"/>
              <a:t>Статическая ошибка регулирования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124" y="1905099"/>
            <a:ext cx="5134929" cy="42724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47900" y="1478934"/>
            <a:ext cx="3924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Уставки</a:t>
            </a:r>
            <a:r>
              <a:rPr lang="en-US" dirty="0" smtClean="0"/>
              <a:t>: y1 = 1, y2 = 0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905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10" y="235490"/>
            <a:ext cx="8339088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Функционал качества для астатического </a:t>
            </a:r>
            <a:r>
              <a:rPr lang="en-US" dirty="0" smtClean="0"/>
              <a:t>MPC-</a:t>
            </a:r>
            <a:r>
              <a:rPr lang="ru-RU" dirty="0" smtClean="0"/>
              <a:t>регулятора без ограничений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50" y="2820697"/>
            <a:ext cx="5487033" cy="90267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69110" y="1799899"/>
            <a:ext cx="88016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Можно доказать (мы этого делать не будем), что если минимизировать критерий качества относительно приращений управляющего воздействия, то будет управление без статической ошибки.</a:t>
            </a:r>
            <a:endParaRPr lang="ru-RU" sz="16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8275" y="2820697"/>
            <a:ext cx="4068208" cy="50964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69109" y="3723370"/>
                <a:ext cx="8801635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600" dirty="0" smtClean="0"/>
                  <a:t>Итак, управление задается в терминах приращений во времени, но траектория </a:t>
                </a:r>
                <a:r>
                  <a:rPr lang="ru-RU" sz="1600" dirty="0"/>
                  <a:t>прогноза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600" dirty="0"/>
                  <a:t> </a:t>
                </a:r>
                <a:r>
                  <a:rPr lang="ru-RU" sz="1600" dirty="0" smtClean="0"/>
                  <a:t>по смыслу та же. Заметим, что штраф за затраты на управление более логично формулировать именно в терминах приращений. Например, стоит задача привести объект к </a:t>
                </a:r>
                <a:r>
                  <a:rPr lang="ru-RU" sz="1600" dirty="0" err="1" smtClean="0"/>
                  <a:t>уставкам</a:t>
                </a:r>
                <a:r>
                  <a:rPr lang="ru-RU" sz="1600" dirty="0" smtClean="0"/>
                  <a:t>, </a:t>
                </a:r>
                <a:r>
                  <a:rPr lang="ru-RU" sz="1600" dirty="0" err="1" smtClean="0"/>
                  <a:t>минимизируя</a:t>
                </a:r>
                <a:r>
                  <a:rPr lang="ru-RU" sz="1600" dirty="0" smtClean="0"/>
                  <a:t> ход клапана. Ход клапана суть суммарный модуль или квадрат приращений </a:t>
                </a:r>
                <a14:m>
                  <m:oMath xmlns:m="http://schemas.openxmlformats.org/officeDocument/2006/math">
                    <m:r>
                      <a:rPr lang="ru-RU" sz="1600" i="1" smtClean="0">
                        <a:latin typeface="Cambria Math" panose="02040503050406030204" pitchFamily="18" charset="0"/>
                      </a:rPr>
                      <m:t>∆</m:t>
                    </m:r>
                    <m:r>
                      <a:rPr lang="ru-RU" sz="160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ru-RU" sz="1600" dirty="0" smtClean="0"/>
                  <a:t>.</a:t>
                </a:r>
                <a:endParaRPr lang="ru-RU" sz="16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09" y="3723370"/>
                <a:ext cx="8801635" cy="1077218"/>
              </a:xfrm>
              <a:prstGeom prst="rect">
                <a:avLst/>
              </a:prstGeom>
              <a:blipFill rotWithShape="0">
                <a:blip r:embed="rId4"/>
                <a:stretch>
                  <a:fillRect l="-416" t="-1705" r="-346" b="-6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69109" y="4954049"/>
                <a:ext cx="8662759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600" dirty="0" smtClean="0"/>
                  <a:t>Потребуется как и раньше выразить траекторию </a:t>
                </a:r>
                <a:r>
                  <a:rPr lang="en-US" sz="1600" i="1" dirty="0" smtClean="0"/>
                  <a:t>y</a:t>
                </a:r>
                <a:r>
                  <a:rPr lang="en-US" sz="1600" dirty="0" smtClean="0"/>
                  <a:t> </a:t>
                </a:r>
                <a:r>
                  <a:rPr lang="ru-RU" sz="1600" dirty="0" smtClean="0"/>
                  <a:t>через</a:t>
                </a:r>
                <a:r>
                  <a:rPr lang="en-US" sz="1600" dirty="0" smtClean="0"/>
                  <a:t> </a:t>
                </a:r>
                <a14:m>
                  <m:oMath xmlns:m="http://schemas.openxmlformats.org/officeDocument/2006/math">
                    <m:r>
                      <a:rPr lang="ru-RU" sz="1600" i="1" smtClean="0">
                        <a:latin typeface="Cambria Math" panose="02040503050406030204" pitchFamily="18" charset="0"/>
                      </a:rPr>
                      <m:t>∆</m:t>
                    </m:r>
                    <m:r>
                      <a:rPr lang="ru-RU" sz="160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ru-RU" sz="1600" dirty="0" smtClean="0"/>
                  <a:t>, чтобы получить функционал, зависящий только от </a:t>
                </a:r>
                <a14:m>
                  <m:oMath xmlns:m="http://schemas.openxmlformats.org/officeDocument/2006/math">
                    <m:r>
                      <a:rPr lang="ru-RU" sz="1600" i="1" smtClean="0">
                        <a:latin typeface="Cambria Math" panose="02040503050406030204" pitchFamily="18" charset="0"/>
                      </a:rPr>
                      <m:t>∆</m:t>
                    </m:r>
                    <m:r>
                      <a:rPr lang="ru-RU" sz="160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ru-RU" sz="1600" dirty="0"/>
                  <a:t> </a:t>
                </a:r>
                <a:r>
                  <a:rPr lang="ru-RU" sz="1600" dirty="0" smtClean="0"/>
                  <a:t>и далее его минимизировать (аналитически).</a:t>
                </a:r>
                <a:r>
                  <a:rPr lang="en-US" sz="1600" dirty="0" smtClean="0"/>
                  <a:t> </a:t>
                </a:r>
                <a:r>
                  <a:rPr lang="ru-RU" sz="1600" dirty="0" smtClean="0"/>
                  <a:t>Другими словами, нужна прогнозирующая модель, входом которой является приращение </a:t>
                </a:r>
                <a14:m>
                  <m:oMath xmlns:m="http://schemas.openxmlformats.org/officeDocument/2006/math">
                    <m:r>
                      <a:rPr lang="ru-RU" sz="1600" i="1" smtClean="0">
                        <a:latin typeface="Cambria Math" panose="02040503050406030204" pitchFamily="18" charset="0"/>
                      </a:rPr>
                      <m:t>∆</m:t>
                    </m:r>
                    <m:r>
                      <a:rPr lang="ru-RU" sz="160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ru-RU" sz="1600" dirty="0" smtClean="0"/>
                  <a:t>, но вектор измерений </a:t>
                </a:r>
                <a:r>
                  <a:rPr lang="en-US" sz="1600" i="1" dirty="0" smtClean="0"/>
                  <a:t>y</a:t>
                </a:r>
                <a:r>
                  <a:rPr lang="en-US" sz="1600" dirty="0" smtClean="0"/>
                  <a:t> </a:t>
                </a:r>
                <a:r>
                  <a:rPr lang="ru-RU" sz="1600" dirty="0" smtClean="0"/>
                  <a:t>останется таким же.</a:t>
                </a:r>
                <a:r>
                  <a:rPr lang="en-US" sz="1600" dirty="0" smtClean="0"/>
                  <a:t> </a:t>
                </a:r>
                <a:r>
                  <a:rPr lang="ru-RU" sz="1600" dirty="0" smtClean="0"/>
                  <a:t>Вектор состояния придется ввести другой.</a:t>
                </a:r>
                <a:endParaRPr lang="ru-RU" sz="16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09" y="4954049"/>
                <a:ext cx="8662759" cy="1077218"/>
              </a:xfrm>
              <a:prstGeom prst="rect">
                <a:avLst/>
              </a:prstGeom>
              <a:blipFill rotWithShape="0">
                <a:blip r:embed="rId5"/>
                <a:stretch>
                  <a:fillRect l="-422" t="-1705" r="-352" b="-6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Рисунок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900" y="2563039"/>
            <a:ext cx="3343275" cy="18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19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755" y="56187"/>
            <a:ext cx="8787866" cy="992968"/>
          </a:xfrm>
        </p:spPr>
        <p:txBody>
          <a:bodyPr/>
          <a:lstStyle/>
          <a:p>
            <a:r>
              <a:rPr lang="ru-RU" dirty="0" smtClean="0"/>
              <a:t>Переход к модели в приращениях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11755" y="803182"/>
                <a:ext cx="878786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600" dirty="0" smtClean="0"/>
                  <a:t>Введем приращение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600" i="1" smtClean="0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1600" dirty="0" smtClean="0"/>
                  <a:t> вектора </a:t>
                </a:r>
                <a:r>
                  <a:rPr lang="ru-RU" sz="1600" dirty="0"/>
                  <a:t>состояния на </a:t>
                </a:r>
                <a:r>
                  <a:rPr lang="ru-RU" sz="1600" i="1" dirty="0"/>
                  <a:t>i</a:t>
                </a:r>
                <a:r>
                  <a:rPr lang="ru-RU" sz="1600" dirty="0"/>
                  <a:t>-м шаге процесса </a:t>
                </a:r>
                <a:r>
                  <a:rPr lang="ru-RU" sz="1600" dirty="0" smtClean="0"/>
                  <a:t>управления:</a:t>
                </a:r>
                <a:endParaRPr lang="ru-RU" sz="16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755" y="803182"/>
                <a:ext cx="8787866" cy="338554"/>
              </a:xfrm>
              <a:prstGeom prst="rect">
                <a:avLst/>
              </a:prstGeom>
              <a:blipFill rotWithShape="0">
                <a:blip r:embed="rId2"/>
                <a:stretch>
                  <a:fillRect l="-416" t="-545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689" y="1188893"/>
            <a:ext cx="1447249" cy="22652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688" y="1814230"/>
            <a:ext cx="1127757" cy="17621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211755" y="1425542"/>
                <a:ext cx="7632833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600" dirty="0"/>
                  <a:t>Найдем систему разностных уравнений, которой удовлетворяют </a:t>
                </a:r>
                <a:r>
                  <a:rPr lang="ru-RU" sz="1600" dirty="0" smtClean="0"/>
                  <a:t>векторы</a:t>
                </a:r>
                <a:r>
                  <a:rPr lang="en-US" sz="16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600" i="1" smtClean="0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ru-RU" sz="16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755" y="1425542"/>
                <a:ext cx="7632833" cy="338554"/>
              </a:xfrm>
              <a:prstGeom prst="rect">
                <a:avLst/>
              </a:prstGeom>
              <a:blipFill rotWithShape="0">
                <a:blip r:embed="rId5"/>
                <a:stretch>
                  <a:fillRect l="-479" t="-545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688" y="2055858"/>
            <a:ext cx="1341108" cy="1902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11755" y="2156240"/>
                <a:ext cx="870123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1600" dirty="0" smtClean="0"/>
                  <a:t>Вычитая одно из другого, получим зависимость приращения состояния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600" i="1" smtClean="0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1600" dirty="0" smtClean="0"/>
                  <a:t> от приращения управления </a:t>
                </a:r>
                <a14:m>
                  <m:oMath xmlns:m="http://schemas.openxmlformats.org/officeDocument/2006/math">
                    <m:r>
                      <a:rPr lang="ru-RU" sz="1600" i="1" smtClean="0">
                        <a:latin typeface="Cambria Math" panose="02040503050406030204" pitchFamily="18" charset="0"/>
                      </a:rPr>
                      <m:t>∆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ru-RU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755" y="2156240"/>
                <a:ext cx="8701239" cy="584775"/>
              </a:xfrm>
              <a:prstGeom prst="rect">
                <a:avLst/>
              </a:prstGeom>
              <a:blipFill rotWithShape="0">
                <a:blip r:embed="rId7"/>
                <a:stretch>
                  <a:fillRect l="-420" t="-3125" r="-350" b="-1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211754" y="3249256"/>
                <a:ext cx="870124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1600" dirty="0" smtClean="0"/>
                  <a:t>Казалось бы, получили искомое </a:t>
                </a:r>
                <a:r>
                  <a:rPr lang="ru-RU" sz="1600" b="1" i="1" dirty="0" smtClean="0"/>
                  <a:t>уравнение системы </a:t>
                </a:r>
                <a:r>
                  <a:rPr lang="ru-RU" sz="1600" dirty="0" smtClean="0"/>
                  <a:t>для модели в пространстве состояний, зависящее от </a:t>
                </a:r>
                <a14:m>
                  <m:oMath xmlns:m="http://schemas.openxmlformats.org/officeDocument/2006/math">
                    <m:r>
                      <a:rPr lang="ru-RU" sz="1600" i="1" smtClean="0">
                        <a:latin typeface="Cambria Math" panose="02040503050406030204" pitchFamily="18" charset="0"/>
                      </a:rPr>
                      <m:t>∆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ru-RU" sz="1600" dirty="0" smtClean="0"/>
                  <a:t>. Однако для него не получится записать </a:t>
                </a:r>
                <a:r>
                  <a:rPr lang="ru-RU" sz="1600" b="1" i="1" dirty="0" smtClean="0"/>
                  <a:t>уравнение измерения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ru-RU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1600" i="1">
                        <a:latin typeface="Cambria Math" panose="02040503050406030204" pitchFamily="18" charset="0"/>
                      </a:rPr>
                      <m:t>𝐶</m:t>
                    </m:r>
                    <m:sSub>
                      <m:sSubPr>
                        <m:ctrlPr>
                          <a:rPr lang="ru-RU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1600" dirty="0" smtClean="0"/>
                  <a:t>, поскольку теперь вектор состояния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1600" dirty="0" smtClean="0"/>
                  <a:t> неизвестен (хоть и известно его приращение). Придется в вектор состояния кроме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600" i="1" smtClean="0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1600" dirty="0" smtClean="0"/>
                  <a:t> включить дополнительную информацию, по которой получится выразить вектор измерений. Этой информацией является сам текущий вектор измерений.</a:t>
                </a:r>
                <a:endParaRPr lang="ru-RU" sz="1600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754" y="3249256"/>
                <a:ext cx="8701240" cy="1323439"/>
              </a:xfrm>
              <a:prstGeom prst="rect">
                <a:avLst/>
              </a:prstGeom>
              <a:blipFill rotWithShape="0">
                <a:blip r:embed="rId8"/>
                <a:stretch>
                  <a:fillRect l="-420" t="-1382" r="-350" b="-50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5558588" y="-1286045"/>
                <a:ext cx="4572000" cy="120032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/>
                <a:r>
                  <a:rPr lang="ru-RU" dirty="0" smtClean="0"/>
                  <a:t>Однако для него не получится записать </a:t>
                </a:r>
                <a:r>
                  <a:rPr lang="ru-RU" b="1" i="1" dirty="0" smtClean="0"/>
                  <a:t>уравнение измерения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𝐶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dirty="0" smtClean="0"/>
                  <a:t>, поскольку теперь вектор состояния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dirty="0" smtClean="0"/>
                  <a:t> неизвестен (хоть и известно его приращение).</a:t>
                </a:r>
                <a:endParaRPr lang="ru-RU" dirty="0"/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8588" y="-1286045"/>
                <a:ext cx="4572000" cy="1200329"/>
              </a:xfrm>
              <a:prstGeom prst="rect">
                <a:avLst/>
              </a:prstGeom>
              <a:blipFill rotWithShape="0">
                <a:blip r:embed="rId11"/>
                <a:stretch>
                  <a:fillRect l="-1200" t="-2538" r="-1067" b="-71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Рисунок 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31688" y="2796248"/>
            <a:ext cx="2136441" cy="2534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465095" y="2710237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Прямоугольник 23"/>
              <p:cNvSpPr/>
              <p:nvPr/>
            </p:nvSpPr>
            <p:spPr>
              <a:xfrm>
                <a:off x="1595565" y="5052579"/>
                <a:ext cx="2848537" cy="8683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∆</m:t>
                                            </m:r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  <m:r>
                                              <a:rPr lang="ru-RU">
                                                <a:latin typeface="Cambria Math" panose="02040503050406030204" pitchFamily="18" charset="0"/>
                                              </a:rPr>
                                              <m:t>+1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e>
                                          <m: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  <m:r>
                                              <a:rPr lang="ru-RU">
                                                <a:latin typeface="Cambria Math" panose="02040503050406030204" pitchFamily="18" charset="0"/>
                                              </a:rPr>
                                              <m:t>+1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groupChr>
                        </m:e>
                        <m:lim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lim>
                      </m:limLow>
                      <m:r>
                        <a:rPr lang="ru-RU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limLow>
                        <m:limLow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∆</m:t>
                                            </m:r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e>
                                          <m: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groupChr>
                        </m:e>
                        <m:lim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lim>
                      </m:limLow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5565" y="5052579"/>
                <a:ext cx="2848537" cy="868315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Прямоугольник 24"/>
          <p:cNvSpPr/>
          <p:nvPr/>
        </p:nvSpPr>
        <p:spPr>
          <a:xfrm>
            <a:off x="211754" y="4714025"/>
            <a:ext cx="85953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Модель в пространстве состояний для нового вектора состояния примет стандартный вид</a:t>
            </a:r>
            <a:endParaRPr lang="ru-RU" sz="1600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0" y="3191442"/>
            <a:ext cx="8778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796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755" y="56187"/>
            <a:ext cx="8787866" cy="992968"/>
          </a:xfrm>
        </p:spPr>
        <p:txBody>
          <a:bodyPr/>
          <a:lstStyle/>
          <a:p>
            <a:r>
              <a:rPr lang="ru-RU" dirty="0" smtClean="0"/>
              <a:t>Переход к модели в приращениях</a:t>
            </a:r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55" y="4046694"/>
            <a:ext cx="2855392" cy="20724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5558588" y="-1286045"/>
                <a:ext cx="4572000" cy="120032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/>
                <a:r>
                  <a:rPr lang="ru-RU" dirty="0" smtClean="0"/>
                  <a:t>Однако для него не получится записать </a:t>
                </a:r>
                <a:r>
                  <a:rPr lang="ru-RU" b="1" i="1" dirty="0" smtClean="0"/>
                  <a:t>уравнение измерения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𝐶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dirty="0" smtClean="0"/>
                  <a:t>, поскольку теперь вектор состояния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dirty="0" smtClean="0"/>
                  <a:t> неизвестен (хоть и известно его приращение).</a:t>
                </a:r>
                <a:endParaRPr lang="ru-RU" dirty="0"/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8588" y="-1286045"/>
                <a:ext cx="4572000" cy="1200329"/>
              </a:xfrm>
              <a:prstGeom prst="rect">
                <a:avLst/>
              </a:prstGeom>
              <a:blipFill rotWithShape="0">
                <a:blip r:embed="rId11"/>
                <a:stretch>
                  <a:fillRect l="-1200" t="-2538" r="-1067" b="-71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4" name="Рисунок 102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4555" y="4728565"/>
            <a:ext cx="6461312" cy="298414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211755" y="4370701"/>
            <a:ext cx="310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Откуда легко получим требуемое</a:t>
            </a:r>
            <a:endParaRPr lang="ru-RU" sz="1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Прямоугольник 15"/>
              <p:cNvSpPr/>
              <p:nvPr/>
            </p:nvSpPr>
            <p:spPr>
              <a:xfrm>
                <a:off x="1595566" y="1529612"/>
                <a:ext cx="2848537" cy="8683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∆</m:t>
                                            </m:r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  <m:r>
                                              <a:rPr lang="ru-RU">
                                                <a:latin typeface="Cambria Math" panose="02040503050406030204" pitchFamily="18" charset="0"/>
                                              </a:rPr>
                                              <m:t>+1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e>
                                          <m: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  <m:r>
                                              <a:rPr lang="ru-RU">
                                                <a:latin typeface="Cambria Math" panose="02040503050406030204" pitchFamily="18" charset="0"/>
                                              </a:rPr>
                                              <m:t>+1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groupChr>
                        </m:e>
                        <m:lim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lim>
                      </m:limLow>
                      <m:r>
                        <a:rPr lang="ru-RU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limLow>
                        <m:limLow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∆</m:t>
                                            </m:r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e>
                                          <m: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groupChr>
                        </m:e>
                        <m:lim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lim>
                      </m:limLow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5566" y="1529612"/>
                <a:ext cx="2848537" cy="868315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Прямоугольник 17"/>
          <p:cNvSpPr/>
          <p:nvPr/>
        </p:nvSpPr>
        <p:spPr>
          <a:xfrm>
            <a:off x="211755" y="1191058"/>
            <a:ext cx="85953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Модель в пространстве состояний для нового вектора состояния примет стандартный вид</a:t>
            </a:r>
            <a:endParaRPr lang="ru-RU" sz="1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Прямоугольник 18"/>
              <p:cNvSpPr/>
              <p:nvPr/>
            </p:nvSpPr>
            <p:spPr>
              <a:xfrm>
                <a:off x="211755" y="2953859"/>
                <a:ext cx="8595361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600" dirty="0" smtClean="0"/>
                  <a:t>Зависимость для </a:t>
                </a:r>
                <a:r>
                  <a:rPr lang="ru-RU" sz="1600" i="1" dirty="0" smtClean="0"/>
                  <a:t>нового</a:t>
                </a:r>
                <a:r>
                  <a:rPr lang="ru-RU" sz="16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ru-RU" sz="1600" dirty="0" smtClean="0"/>
                  <a:t> уже есть. Формально, не хватает зависимости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ru-RU" sz="160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1600" dirty="0" smtClean="0"/>
                  <a:t> </a:t>
                </a:r>
                <a:r>
                  <a:rPr lang="ru-RU" sz="1600" dirty="0" smtClean="0"/>
                  <a:t>от переменных в правой части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16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1600" dirty="0" smtClean="0"/>
                  <a:t>,</a:t>
                </a:r>
                <a:r>
                  <a:rPr lang="ru-RU" sz="1600" dirty="0"/>
                  <a:t> </a:t>
                </a:r>
                <a14:m>
                  <m:oMath xmlns:m="http://schemas.openxmlformats.org/officeDocument/2006/math">
                    <m:r>
                      <a:rPr lang="ru-RU" sz="1600" i="1">
                        <a:latin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ru-RU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1600" dirty="0" smtClean="0"/>
                  <a:t>)</a:t>
                </a:r>
                <a:r>
                  <a:rPr lang="ru-RU" sz="1600" dirty="0" smtClean="0"/>
                  <a:t>. По существу, интуитивно понятно, что </a:t>
                </a:r>
                <a:r>
                  <a:rPr lang="ru-RU" sz="1600" dirty="0"/>
                  <a:t>вектор измерения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1600" dirty="0"/>
                  <a:t> зависит от своего предыдущего значения и от того, насколько менялся вектор состояния</a:t>
                </a:r>
                <a:endParaRPr lang="ru-RU" sz="1600" dirty="0"/>
              </a:p>
            </p:txBody>
          </p:sp>
        </mc:Choice>
        <mc:Fallback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755" y="2953859"/>
                <a:ext cx="8595361" cy="1077218"/>
              </a:xfrm>
              <a:prstGeom prst="rect">
                <a:avLst/>
              </a:prstGeom>
              <a:blipFill rotWithShape="0">
                <a:blip r:embed="rId14"/>
                <a:stretch>
                  <a:fillRect l="-426" t="-1705" r="-355" b="-6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828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755" y="56187"/>
            <a:ext cx="8787866" cy="992968"/>
          </a:xfrm>
        </p:spPr>
        <p:txBody>
          <a:bodyPr/>
          <a:lstStyle/>
          <a:p>
            <a:r>
              <a:rPr lang="ru-RU" dirty="0" smtClean="0"/>
              <a:t>Переход к модели в приращениях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4970903" y="2365739"/>
                <a:ext cx="402871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1600" i="1" dirty="0" smtClean="0"/>
                  <a:t>Уравнение системы</a:t>
                </a:r>
                <a:r>
                  <a:rPr lang="ru-RU" sz="1600" dirty="0" smtClean="0"/>
                  <a:t> для нового вектора состояния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1600" dirty="0" smtClean="0"/>
                  <a:t> относительно приращений</a:t>
                </a:r>
                <a:r>
                  <a:rPr lang="en-US" sz="16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ru-RU" sz="1600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0903" y="2365739"/>
                <a:ext cx="4028718" cy="584775"/>
              </a:xfrm>
              <a:prstGeom prst="rect">
                <a:avLst/>
              </a:prstGeom>
              <a:blipFill rotWithShape="0">
                <a:blip r:embed="rId2"/>
                <a:stretch>
                  <a:fillRect l="-756" t="-3125" r="-908" b="-1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3084113" y="3723106"/>
                <a:ext cx="26635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/>
                  <a:t>Легко убедиться, что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ru-RU" sz="1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ru-RU" sz="1600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4113" y="3723106"/>
                <a:ext cx="2663550" cy="338554"/>
              </a:xfrm>
              <a:prstGeom prst="rect">
                <a:avLst/>
              </a:prstGeom>
              <a:blipFill rotWithShape="0">
                <a:blip r:embed="rId3"/>
                <a:stretch>
                  <a:fillRect l="-1373" t="-545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25" name="Прямоугольник 1024"/>
              <p:cNvSpPr/>
              <p:nvPr/>
            </p:nvSpPr>
            <p:spPr>
              <a:xfrm>
                <a:off x="339960" y="3334266"/>
                <a:ext cx="8701239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600" dirty="0" smtClean="0"/>
                  <a:t>Уравнение измерений будет </a:t>
                </a:r>
                <a:r>
                  <a:rPr lang="ru-RU" sz="1600" dirty="0" smtClean="0"/>
                  <a:t>простое</a:t>
                </a:r>
                <a:r>
                  <a:rPr lang="ru-RU" sz="1600" dirty="0" smtClean="0"/>
                  <a:t>, надо из вектора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1600" dirty="0" smtClean="0"/>
                  <a:t> достать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1600" dirty="0" smtClean="0"/>
                  <a:t>, проигнорировав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600" i="1" smtClean="0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1600" dirty="0" smtClean="0"/>
                  <a:t>:</a:t>
                </a:r>
              </a:p>
            </p:txBody>
          </p:sp>
        </mc:Choice>
        <mc:Fallback>
          <p:sp>
            <p:nvSpPr>
              <p:cNvPr id="1025" name="Прямоугольник 10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960" y="3334266"/>
                <a:ext cx="8701239" cy="338554"/>
              </a:xfrm>
              <a:prstGeom prst="rect">
                <a:avLst/>
              </a:prstGeom>
              <a:blipFill rotWithShape="0">
                <a:blip r:embed="rId4"/>
                <a:stretch>
                  <a:fillRect l="-420" t="-545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778728" y="1396416"/>
                <a:ext cx="3330847" cy="6088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ru-RU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i="1" smtClean="0">
                                        <a:latin typeface="Cambria Math" panose="02040503050406030204" pitchFamily="18" charset="0"/>
                                      </a:rPr>
                                      <m:t>∆</m:t>
                                    </m:r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ru-RU" i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ru-RU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ru-RU" i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ru-RU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ru-RU" i="1" smtClean="0">
                                <a:latin typeface="Cambria Math" panose="02040503050406030204" pitchFamily="18" charset="0"/>
                              </a:rPr>
                              <m:t>∆</m:t>
                            </m:r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ru-RU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ru-RU" i="1" smtClean="0">
                                <a:latin typeface="Cambria Math" panose="02040503050406030204" pitchFamily="18" charset="0"/>
                              </a:rPr>
                              <m:t>∆</m:t>
                            </m:r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𝐶𝐴</m:t>
                            </m:r>
                            <m:r>
                              <a:rPr lang="ru-RU" i="1" smtClean="0">
                                <a:latin typeface="Cambria Math" panose="02040503050406030204" pitchFamily="18" charset="0"/>
                              </a:rPr>
                              <m:t>∆</m:t>
                            </m:r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𝐶𝐵</m:t>
                            </m:r>
                            <m:r>
                              <a:rPr lang="ru-RU" i="1" smtClean="0">
                                <a:latin typeface="Cambria Math" panose="02040503050406030204" pitchFamily="18" charset="0"/>
                              </a:rPr>
                              <m:t>∆</m:t>
                            </m:r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mr>
                      </m:m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728" y="1396416"/>
                <a:ext cx="3330847" cy="60888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Прямоугольник 31"/>
              <p:cNvSpPr/>
              <p:nvPr/>
            </p:nvSpPr>
            <p:spPr>
              <a:xfrm>
                <a:off x="786006" y="2336618"/>
                <a:ext cx="3999556" cy="8683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ru-RU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ru-RU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i="1" smtClean="0">
                                                <a:latin typeface="Cambria Math" panose="02040503050406030204" pitchFamily="18" charset="0"/>
                                              </a:rPr>
                                              <m:t>∆</m:t>
                                            </m:r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  <m:r>
                                              <a:rPr lang="ru-RU" i="0">
                                                <a:latin typeface="Cambria Math" panose="02040503050406030204" pitchFamily="18" charset="0"/>
                                              </a:rPr>
                                              <m:t>+1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ru-RU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e>
                                          <m: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  <m:r>
                                              <a:rPr lang="ru-RU" i="0">
                                                <a:latin typeface="Cambria Math" panose="02040503050406030204" pitchFamily="18" charset="0"/>
                                              </a:rPr>
                                              <m:t>+1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groupChr>
                        </m:e>
                        <m:lim>
                          <m:sSub>
                            <m:sSub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lim>
                      </m:limLow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ru-RU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a:rPr lang="ru-RU" i="1" smtClean="0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𝐶𝐴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𝐸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</m:groupChr>
                        </m:e>
                        <m:lim>
                          <m:bar>
                            <m:barPr>
                              <m:pos m:val="top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bar>
                        </m:lim>
                      </m:limLow>
                      <m:limLow>
                        <m:limLow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ru-RU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ru-RU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i="1" smtClean="0">
                                                <a:latin typeface="Cambria Math" panose="02040503050406030204" pitchFamily="18" charset="0"/>
                                              </a:rPr>
                                              <m:t>∆</m:t>
                                            </m:r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ru-RU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e>
                                          <m:sub>
                                            <m:r>
                                              <a:rPr lang="ru-RU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</m:e>
                          </m:groupChr>
                        </m:e>
                        <m:lim>
                          <m:sSub>
                            <m:sSub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lim>
                      </m:limLow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limLow>
                        <m:limLow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ru-RU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</m:groupChr>
                        </m:e>
                        <m:lim>
                          <m:bar>
                            <m:barPr>
                              <m:pos m:val="top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bar>
                        </m:lim>
                      </m:limLow>
                      <m:limLow>
                        <m:limLow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a:rPr lang="ru-RU" i="1" smtClean="0"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groupChr>
                        </m:e>
                        <m:lim>
                          <m:sSub>
                            <m:sSub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lim>
                      </m:limLow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006" y="2336618"/>
                <a:ext cx="3999556" cy="86831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Прямоугольник 32"/>
              <p:cNvSpPr/>
              <p:nvPr/>
            </p:nvSpPr>
            <p:spPr>
              <a:xfrm>
                <a:off x="211755" y="990855"/>
                <a:ext cx="878786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600" dirty="0" smtClean="0"/>
                  <a:t>Объединяя полученные выражения для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ru-RU" sz="1600" i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ru-RU" sz="1600" dirty="0" smtClean="0"/>
                  <a:t> 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600" i="1" smtClean="0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ru-RU" sz="1600" dirty="0" smtClean="0"/>
                  <a:t> </a:t>
                </a:r>
                <a:r>
                  <a:rPr lang="ru-RU" sz="1600" dirty="0" smtClean="0"/>
                  <a:t>получим</a:t>
                </a:r>
                <a:endParaRPr lang="ru-RU" sz="1600" dirty="0"/>
              </a:p>
            </p:txBody>
          </p:sp>
        </mc:Choice>
        <mc:Fallback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755" y="990855"/>
                <a:ext cx="8787866" cy="338554"/>
              </a:xfrm>
              <a:prstGeom prst="rect">
                <a:avLst/>
              </a:prstGeom>
              <a:blipFill rotWithShape="0">
                <a:blip r:embed="rId7"/>
                <a:stretch>
                  <a:fillRect l="-416" t="-545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298382" y="1988503"/>
            <a:ext cx="30781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Перепишем в стандартном виде:</a:t>
            </a:r>
            <a:endParaRPr lang="ru-RU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253333" y="4552862"/>
            <a:ext cx="83742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Итак, получили новую модель в пространстве </a:t>
            </a:r>
            <a:r>
              <a:rPr lang="ru-RU" sz="1600" dirty="0"/>
              <a:t>состояний уравнение системы относительно нового вектора состояния :</a:t>
            </a:r>
            <a:endParaRPr lang="ru-RU" sz="1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Прямоугольник 13"/>
              <p:cNvSpPr/>
              <p:nvPr/>
            </p:nvSpPr>
            <p:spPr>
              <a:xfrm>
                <a:off x="938343" y="3699984"/>
                <a:ext cx="1658146" cy="6160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ru-RU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𝐸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</m:groupChr>
                        </m:e>
                        <m:lim>
                          <m:bar>
                            <m:barPr>
                              <m:pos m:val="top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bar>
                        </m:lim>
                      </m:limLow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343" y="3699984"/>
                <a:ext cx="1658146" cy="616066"/>
              </a:xfrm>
              <a:prstGeom prst="rect">
                <a:avLst/>
              </a:prstGeom>
              <a:blipFill rotWithShape="0">
                <a:blip r:embed="rId8"/>
                <a:stretch>
                  <a:fillRect b="-9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979151" y="5187770"/>
                <a:ext cx="1929438" cy="7116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ru-RU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ru-RU">
                          <a:latin typeface="Cambria Math" panose="02040503050406030204" pitchFamily="18" charset="0"/>
                        </a:rPr>
                        <m:t>=</m:t>
                      </m:r>
                      <m:bar>
                        <m:barPr>
                          <m:pos m:val="top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ba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bar>
                        <m:barPr>
                          <m:pos m:val="top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ba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ru-RU">
                          <a:latin typeface="Cambria Math" panose="02040503050406030204" pitchFamily="18" charset="0"/>
                        </a:rPr>
                        <m:t>=</m:t>
                      </m:r>
                      <m:bar>
                        <m:barPr>
                          <m:pos m:val="top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ba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151" y="5187770"/>
                <a:ext cx="1929438" cy="711605"/>
              </a:xfrm>
              <a:prstGeom prst="rect">
                <a:avLst/>
              </a:prstGeom>
              <a:blipFill rotWithShape="0">
                <a:blip r:embed="rId9"/>
                <a:stretch>
                  <a:fillRect b="-34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единительная линия 5"/>
          <p:cNvCxnSpPr/>
          <p:nvPr/>
        </p:nvCxnSpPr>
        <p:spPr>
          <a:xfrm>
            <a:off x="41578" y="3330124"/>
            <a:ext cx="8778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1578" y="4539095"/>
            <a:ext cx="8778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253333" y="5957931"/>
            <a:ext cx="87012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 итоге получили модель относительно приращений. В этой модели матрицы </a:t>
            </a:r>
            <a:r>
              <a:rPr lang="en-US" b="1" dirty="0">
                <a:solidFill>
                  <a:srgbClr val="FF0000"/>
                </a:solidFill>
              </a:rPr>
              <a:t>A, B, </a:t>
            </a:r>
            <a:r>
              <a:rPr lang="en-US" b="1" dirty="0" smtClean="0">
                <a:solidFill>
                  <a:srgbClr val="FF0000"/>
                </a:solidFill>
              </a:rPr>
              <a:t>C</a:t>
            </a:r>
            <a:r>
              <a:rPr lang="ru-RU" b="1" dirty="0" smtClean="0">
                <a:solidFill>
                  <a:srgbClr val="FF0000"/>
                </a:solidFill>
              </a:rPr>
              <a:t> - новые (с чертой). Выше выведена их связь со старыми (исходных)</a:t>
            </a:r>
            <a:r>
              <a:rPr lang="en-US" b="1" dirty="0" smtClean="0">
                <a:solidFill>
                  <a:srgbClr val="FF0000"/>
                </a:solidFill>
              </a:rPr>
              <a:t> A, B, C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95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Размять мозг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Вернуться на прошлый </a:t>
            </a:r>
            <a:r>
              <a:rPr lang="ru-RU" dirty="0" smtClean="0"/>
              <a:t>слайд </a:t>
            </a:r>
            <a:r>
              <a:rPr lang="ru-RU" dirty="0" smtClean="0"/>
              <a:t>и </a:t>
            </a:r>
            <a:r>
              <a:rPr lang="ru-RU" dirty="0" smtClean="0"/>
              <a:t>посчитать размерности матриц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429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702" y="0"/>
            <a:ext cx="8664541" cy="10010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Критерий управления для модели в приращениях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1167" y="1146424"/>
            <a:ext cx="50417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/>
              <a:t>Базовая задача </a:t>
            </a:r>
            <a:r>
              <a:rPr lang="en-US" b="1" u="sng" dirty="0" smtClean="0"/>
              <a:t>MPC</a:t>
            </a:r>
            <a:endParaRPr lang="ru-RU" b="1" u="sng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51313" y="1144827"/>
            <a:ext cx="2032992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u="sng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Астатический </a:t>
            </a:r>
            <a:r>
              <a:rPr lang="en-US" b="1" u="sng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MPC</a:t>
            </a:r>
            <a:endParaRPr lang="ru-RU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91088" y="2190609"/>
                <a:ext cx="4433352" cy="9469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i="1" smtClean="0">
                          <a:latin typeface="Cambria Math" panose="02040503050406030204" pitchFamily="18" charset="0"/>
                        </a:rPr>
                        <m:t>𝑇𝐿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𝑇𝑟</m:t>
                      </m:r>
                    </m:oMath>
                  </m:oMathPara>
                </a14:m>
                <a:endParaRPr lang="ru-RU" i="1" dirty="0" smtClean="0">
                  <a:latin typeface="Cambria Math" panose="02040503050406030204" pitchFamily="18" charset="0"/>
                </a:endParaRPr>
              </a:p>
              <a:p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p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𝑅𝑀</m:t>
                              </m:r>
                            </m:e>
                          </m:d>
                        </m:e>
                        <m: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088" y="2190609"/>
                <a:ext cx="4433352" cy="946991"/>
              </a:xfrm>
              <a:prstGeom prst="rect">
                <a:avLst/>
              </a:prstGeom>
              <a:blipFill rotWithShape="0">
                <a:blip r:embed="rId2"/>
                <a:stretch>
                  <a:fillRect b="-6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/>
          <p:cNvCxnSpPr/>
          <p:nvPr/>
        </p:nvCxnSpPr>
        <p:spPr>
          <a:xfrm>
            <a:off x="4599971" y="1127060"/>
            <a:ext cx="0" cy="2249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131167" y="1131594"/>
            <a:ext cx="8911232" cy="14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131167" y="3361548"/>
            <a:ext cx="8735391" cy="14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 descr="http://matlab.exponenta.ru/modelpredict/book1/images_1_2/image053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36" y="1569279"/>
            <a:ext cx="3889815" cy="425591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4673950" y="2194538"/>
                <a:ext cx="4258293" cy="9469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i="1" smtClean="0">
                          <a:latin typeface="Cambria Math" panose="02040503050406030204" pitchFamily="18" charset="0"/>
                        </a:rPr>
                        <m:t>𝑇𝐿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𝑇𝑟</m:t>
                      </m:r>
                    </m:oMath>
                  </m:oMathPara>
                </a14:m>
                <a:endParaRPr lang="ru-RU" i="1" dirty="0" smtClean="0">
                  <a:latin typeface="Cambria Math" panose="02040503050406030204" pitchFamily="18" charset="0"/>
                </a:endParaRPr>
              </a:p>
              <a:p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p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𝑅𝑀</m:t>
                              </m:r>
                            </m:e>
                          </m:d>
                        </m:e>
                        <m: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950" y="2194538"/>
                <a:ext cx="4258293" cy="946991"/>
              </a:xfrm>
              <a:prstGeom prst="rect">
                <a:avLst/>
              </a:prstGeom>
              <a:blipFill rotWithShape="0">
                <a:blip r:embed="rId4"/>
                <a:stretch>
                  <a:fillRect b="-6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Рисунок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59035" y="1627014"/>
            <a:ext cx="3924300" cy="3524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67702" y="3523810"/>
                <a:ext cx="8786033" cy="955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dirty="0" smtClean="0"/>
                  <a:t>Матрицы </a:t>
                </a:r>
                <a:r>
                  <a:rPr lang="en-US" dirty="0" smtClean="0"/>
                  <a:t>L, M </a:t>
                </a:r>
                <a:r>
                  <a:rPr lang="ru-RU" dirty="0" smtClean="0"/>
                  <a:t>для нового критерия считаются аналогично, но вместо матриц </a:t>
                </a:r>
                <a:r>
                  <a:rPr lang="en-US" dirty="0" smtClean="0"/>
                  <a:t>A, B, C </a:t>
                </a:r>
                <a:r>
                  <a:rPr lang="ru-RU" dirty="0" smtClean="0"/>
                  <a:t>исходной прогнозирующей модели используются матрицы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bar>
                    <m:r>
                      <a:rPr lang="ru-RU" b="0" i="1" smtClean="0">
                        <a:latin typeface="Cambria Math" panose="02040503050406030204" pitchFamily="18" charset="0"/>
                      </a:rPr>
                      <m:t>,</m:t>
                    </m:r>
                    <m:bar>
                      <m:barPr>
                        <m:pos m:val="top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bar>
                    <m:r>
                      <a:rPr lang="ru-RU" b="0" i="1" smtClean="0">
                        <a:latin typeface="Cambria Math" panose="02040503050406030204" pitchFamily="18" charset="0"/>
                      </a:rPr>
                      <m:t>,</m:t>
                    </m:r>
                    <m:bar>
                      <m:barPr>
                        <m:pos m:val="top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bar>
                  </m:oMath>
                </a14:m>
                <a:r>
                  <a:rPr lang="ru-RU" dirty="0" smtClean="0"/>
                  <a:t> модели в приращениях.</a:t>
                </a:r>
                <a:endParaRPr lang="ru-RU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702" y="3523810"/>
                <a:ext cx="8786033" cy="955967"/>
              </a:xfrm>
              <a:prstGeom prst="rect">
                <a:avLst/>
              </a:prstGeom>
              <a:blipFill rotWithShape="0">
                <a:blip r:embed="rId6"/>
                <a:stretch>
                  <a:fillRect l="-625" t="-3185" r="-555" b="-89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Рисунок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180" y="4964064"/>
            <a:ext cx="4866087" cy="361407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267702" y="4577743"/>
            <a:ext cx="32831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Последовательность векторов</a:t>
            </a:r>
            <a:endParaRPr lang="ru-RU" dirty="0"/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237615" y="5371190"/>
            <a:ext cx="866454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это оптимальная программная последовательность 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изменений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управляющих переменных на i-ом шаге процесса управления в задаче.</a:t>
            </a:r>
            <a:r>
              <a:rPr kumimoji="0" lang="ru-RU" alt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alt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Н</a:t>
            </a:r>
            <a:r>
              <a:rPr lang="ru-RU" dirty="0" smtClean="0"/>
              <a:t>епосредственно </a:t>
            </a:r>
            <a:r>
              <a:rPr lang="ru-RU" dirty="0" smtClean="0"/>
              <a:t>на объект на i-ом шаге подается управление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04180" y="6280213"/>
            <a:ext cx="1479481" cy="38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43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702" y="0"/>
            <a:ext cx="8664541" cy="10010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Критерий управления для модели в приращениях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1167" y="1146424"/>
            <a:ext cx="50417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/>
              <a:t>Базовая задача </a:t>
            </a:r>
            <a:r>
              <a:rPr lang="en-US" b="1" u="sng" dirty="0" smtClean="0"/>
              <a:t>MPC</a:t>
            </a:r>
            <a:endParaRPr lang="ru-RU" b="1" u="sng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51313" y="1144827"/>
            <a:ext cx="2032992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u="sng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Астатический </a:t>
            </a:r>
            <a:r>
              <a:rPr lang="en-US" b="1" u="sng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MPC</a:t>
            </a:r>
            <a:endParaRPr lang="ru-RU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91088" y="2190609"/>
                <a:ext cx="4433352" cy="9469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i="1" smtClean="0">
                          <a:latin typeface="Cambria Math" panose="02040503050406030204" pitchFamily="18" charset="0"/>
                        </a:rPr>
                        <m:t>𝑇𝐿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𝑇𝑟</m:t>
                      </m:r>
                    </m:oMath>
                  </m:oMathPara>
                </a14:m>
                <a:endParaRPr lang="ru-RU" i="1" dirty="0" smtClean="0">
                  <a:latin typeface="Cambria Math" panose="02040503050406030204" pitchFamily="18" charset="0"/>
                </a:endParaRPr>
              </a:p>
              <a:p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p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𝑅𝑀</m:t>
                              </m:r>
                            </m:e>
                          </m:d>
                        </m:e>
                        <m: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088" y="2190609"/>
                <a:ext cx="4433352" cy="946991"/>
              </a:xfrm>
              <a:prstGeom prst="rect">
                <a:avLst/>
              </a:prstGeom>
              <a:blipFill rotWithShape="0">
                <a:blip r:embed="rId2"/>
                <a:stretch>
                  <a:fillRect b="-6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/>
          <p:cNvCxnSpPr/>
          <p:nvPr/>
        </p:nvCxnSpPr>
        <p:spPr>
          <a:xfrm>
            <a:off x="4599971" y="1127060"/>
            <a:ext cx="0" cy="2249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131167" y="1131594"/>
            <a:ext cx="8911232" cy="14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131167" y="3361548"/>
            <a:ext cx="8735391" cy="14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 descr="http://matlab.exponenta.ru/modelpredict/book1/images_1_2/image053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36" y="1569279"/>
            <a:ext cx="3889815" cy="425591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4673950" y="2194538"/>
                <a:ext cx="4258293" cy="9469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i="1" smtClean="0">
                          <a:latin typeface="Cambria Math" panose="02040503050406030204" pitchFamily="18" charset="0"/>
                        </a:rPr>
                        <m:t>𝑇𝐿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𝑇𝑟</m:t>
                      </m:r>
                    </m:oMath>
                  </m:oMathPara>
                </a14:m>
                <a:endParaRPr lang="ru-RU" i="1" dirty="0" smtClean="0">
                  <a:latin typeface="Cambria Math" panose="02040503050406030204" pitchFamily="18" charset="0"/>
                </a:endParaRPr>
              </a:p>
              <a:p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p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𝑅𝑀</m:t>
                              </m:r>
                            </m:e>
                          </m:d>
                        </m:e>
                        <m: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950" y="2194538"/>
                <a:ext cx="4258293" cy="946991"/>
              </a:xfrm>
              <a:prstGeom prst="rect">
                <a:avLst/>
              </a:prstGeom>
              <a:blipFill rotWithShape="0">
                <a:blip r:embed="rId4"/>
                <a:stretch>
                  <a:fillRect b="-6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Рисунок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59035" y="1627014"/>
            <a:ext cx="3924300" cy="3524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280933" y="3571824"/>
                <a:ext cx="8786033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dirty="0" smtClean="0"/>
                  <a:t>Матрица </a:t>
                </a:r>
                <a:r>
                  <a:rPr lang="en-US" dirty="0" smtClean="0"/>
                  <a:t>R </a:t>
                </a:r>
                <a:r>
                  <a:rPr lang="ru-RU" dirty="0" smtClean="0"/>
                  <a:t>имеет ровно </a:t>
                </a:r>
                <a:r>
                  <a:rPr lang="ru-RU" b="1" dirty="0" smtClean="0"/>
                  <a:t>тот же</a:t>
                </a:r>
                <a:r>
                  <a:rPr lang="ru-RU" dirty="0" smtClean="0"/>
                  <a:t> смысл, что и в базовой задаче – веса штрафов за отклонение от </a:t>
                </a:r>
                <a:r>
                  <a:rPr lang="ru-RU" dirty="0" err="1" smtClean="0"/>
                  <a:t>уставки</a:t>
                </a:r>
                <a:r>
                  <a:rPr lang="ru-RU" dirty="0" smtClean="0"/>
                  <a:t>. Матрица </a:t>
                </a:r>
                <a:r>
                  <a:rPr lang="en-US" dirty="0" smtClean="0"/>
                  <a:t>Q </a:t>
                </a:r>
                <a:r>
                  <a:rPr lang="ru-RU" dirty="0" smtClean="0"/>
                  <a:t>имеет </a:t>
                </a:r>
                <a:r>
                  <a:rPr lang="ru-RU" b="1" dirty="0" smtClean="0"/>
                  <a:t>новый</a:t>
                </a:r>
                <a:r>
                  <a:rPr lang="ru-RU" dirty="0" smtClean="0"/>
                  <a:t> смысл – штраф за изменения управляющих воздействий. Размерности обеих матриц остались неизменными.</a:t>
                </a:r>
              </a:p>
              <a:p>
                <a:pPr algn="just"/>
                <a:endParaRPr lang="ru-RU" dirty="0"/>
              </a:p>
              <a:p>
                <a:pPr algn="just"/>
                <a:r>
                  <a:rPr lang="ru-RU" dirty="0" smtClean="0"/>
                  <a:t>Для расчета управления нужны начальные условия в виде введенного вектора состояния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ru-RU" dirty="0" smtClean="0"/>
                  <a:t>. Он зависит от предыдущих значений </a:t>
                </a:r>
                <a:r>
                  <a:rPr lang="ru-RU" b="1" dirty="0" smtClean="0"/>
                  <a:t>старого</a:t>
                </a:r>
                <a:r>
                  <a:rPr lang="ru-RU" dirty="0" smtClean="0"/>
                  <a:t> вектора состояния:</a:t>
                </a:r>
                <a:endParaRPr lang="ru-RU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933" y="3571824"/>
                <a:ext cx="8786033" cy="1754326"/>
              </a:xfrm>
              <a:prstGeom prst="rect">
                <a:avLst/>
              </a:prstGeom>
              <a:blipFill rotWithShape="0">
                <a:blip r:embed="rId6"/>
                <a:stretch>
                  <a:fillRect l="-555" t="-2083" r="-625" b="-45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008071" y="5319488"/>
                <a:ext cx="2880789" cy="6015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∆</m:t>
                                    </m:r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𝑘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𝑘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𝑘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−1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𝑘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8071" y="5319488"/>
                <a:ext cx="2880789" cy="6015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99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573</TotalTime>
  <Words>481</Words>
  <Application>Microsoft Office PowerPoint</Application>
  <PresentationFormat>Экран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Times New Roman</vt:lpstr>
      <vt:lpstr>Тема Office</vt:lpstr>
      <vt:lpstr>Астатический MPC-регулятор без ограничений</vt:lpstr>
      <vt:lpstr>Статическая ошибка регулирования</vt:lpstr>
      <vt:lpstr>Функционал качества для астатического MPC-регулятора без ограничений</vt:lpstr>
      <vt:lpstr>Переход к модели в приращениях</vt:lpstr>
      <vt:lpstr>Переход к модели в приращениях</vt:lpstr>
      <vt:lpstr>Переход к модели в приращениях</vt:lpstr>
      <vt:lpstr>Размять мозг</vt:lpstr>
      <vt:lpstr>Критерий управления для модели в приращениях</vt:lpstr>
      <vt:lpstr>Критерий управления для модели в приращениях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Victor</dc:creator>
  <cp:lastModifiedBy>Victor</cp:lastModifiedBy>
  <cp:revision>40</cp:revision>
  <dcterms:created xsi:type="dcterms:W3CDTF">2017-03-16T14:07:46Z</dcterms:created>
  <dcterms:modified xsi:type="dcterms:W3CDTF">2017-11-06T17:18:57Z</dcterms:modified>
</cp:coreProperties>
</file>