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2" r:id="rId9"/>
    <p:sldId id="265" r:id="rId10"/>
    <p:sldId id="267" r:id="rId11"/>
    <p:sldId id="268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7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4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4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1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8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4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A6F2-874D-4C6E-9B54-BF7DF79AC726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4379-4765-4C29-83FF-6D536E6E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8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0"/>
            <a:ext cx="9144000" cy="6858000"/>
            <a:chOff x="74083" y="421838"/>
            <a:chExt cx="8974667" cy="597896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3" y="1352550"/>
              <a:ext cx="8974667" cy="504825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4083" y="421838"/>
              <a:ext cx="8974667" cy="9233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Как </a:t>
              </a:r>
              <a:r>
                <a:rPr lang="ru-RU" sz="54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хакернуть</a:t>
              </a:r>
              <a:r>
                <a:rPr lang="ru-RU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порты ВВ</a:t>
              </a:r>
              <a:endPara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4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и побитовые операции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793052"/>
            <a:ext cx="821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вычислении логической операции на вход подаются два булевых операнда, на выходе получаем булево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значение: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3731" y="2439383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4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&amp;&amp;</a:t>
            </a:r>
            <a:r>
              <a:rPr lang="ru-RU" sz="14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 = 0 </a:t>
            </a:r>
            <a:r>
              <a:rPr lang="en-US" sz="14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14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4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ru-RU" sz="14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 = 1</a:t>
            </a:r>
            <a:endParaRPr lang="ru-RU" sz="1400" dirty="0">
              <a:effectLst/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19" y="3270380"/>
            <a:ext cx="821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Каждая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побитовая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операция представляет собой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серию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логических операции над парами операндов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38526"/>
              </p:ext>
            </p:extLst>
          </p:nvPr>
        </p:nvGraphicFramePr>
        <p:xfrm>
          <a:off x="2011680" y="4009044"/>
          <a:ext cx="1402748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31"/>
                <a:gridCol w="1162117"/>
              </a:tblGrid>
              <a:tr h="0">
                <a:tc rowSpan="2"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 = 10101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 = 00111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00101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13676"/>
              </p:ext>
            </p:extLst>
          </p:nvPr>
        </p:nvGraphicFramePr>
        <p:xfrm>
          <a:off x="4572000" y="4009044"/>
          <a:ext cx="1402748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31"/>
                <a:gridCol w="1162117"/>
              </a:tblGrid>
              <a:tr h="0">
                <a:tc rowSpan="2"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 = 10101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 = 00111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10111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и побитовые операции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0b011 | 0b101 = ?</a:t>
            </a:r>
          </a:p>
          <a:p>
            <a:pPr marL="0" indent="0" algn="ctr">
              <a:buNone/>
            </a:pPr>
            <a:r>
              <a:rPr lang="en-US" dirty="0"/>
              <a:t>0b011 | 0b101 = 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0b011 </a:t>
            </a:r>
            <a:r>
              <a:rPr lang="en-US" dirty="0" smtClean="0"/>
              <a:t>&amp; 0b101 = ?</a:t>
            </a:r>
          </a:p>
          <a:p>
            <a:pPr marL="0" indent="0" algn="ctr">
              <a:buNone/>
            </a:pPr>
            <a:r>
              <a:rPr lang="en-US" dirty="0"/>
              <a:t>0b011 </a:t>
            </a:r>
            <a:r>
              <a:rPr lang="en-US" dirty="0" smtClean="0"/>
              <a:t>&amp;&amp; </a:t>
            </a:r>
            <a:r>
              <a:rPr lang="en-US" dirty="0"/>
              <a:t>0b101 = 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" y="174626"/>
            <a:ext cx="8540750" cy="1325563"/>
          </a:xfrm>
        </p:spPr>
        <p:txBody>
          <a:bodyPr/>
          <a:lstStyle/>
          <a:p>
            <a:r>
              <a:rPr lang="ru-RU" dirty="0"/>
              <a:t>Про оформление </a:t>
            </a:r>
            <a:r>
              <a:rPr lang="ru-RU" dirty="0" smtClean="0"/>
              <a:t>исходных кодов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500190"/>
            <a:ext cx="8572500" cy="500221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Код должен </a:t>
            </a:r>
            <a:r>
              <a:rPr lang="ru-RU" dirty="0"/>
              <a:t>быть правильно </a:t>
            </a:r>
            <a:r>
              <a:rPr lang="ru-RU" dirty="0" smtClean="0"/>
              <a:t>отформатирован.</a:t>
            </a:r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r>
              <a:rPr lang="ru-RU" dirty="0" smtClean="0"/>
              <a:t>Количество </a:t>
            </a:r>
            <a:r>
              <a:rPr lang="ru-RU" dirty="0" err="1"/>
              <a:t>tab'ов</a:t>
            </a:r>
            <a:r>
              <a:rPr lang="ru-RU" dirty="0"/>
              <a:t> должно быть равно количеству открытых операторных </a:t>
            </a:r>
            <a:r>
              <a:rPr lang="ru-RU" dirty="0" smtClean="0"/>
              <a:t>скобок. </a:t>
            </a:r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r>
              <a:rPr lang="ru-RU" dirty="0" smtClean="0"/>
              <a:t>Сами операторные скобки сдвигать не надо!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Аргумент «и так же работает!» - не работает.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рограмму </a:t>
            </a:r>
            <a:r>
              <a:rPr lang="ru-RU" dirty="0"/>
              <a:t>выполняет компьютер, но читает </a:t>
            </a:r>
            <a:r>
              <a:rPr lang="ru-RU" dirty="0" smtClean="0"/>
              <a:t>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98426"/>
            <a:ext cx="8801100" cy="1325563"/>
          </a:xfrm>
        </p:spPr>
        <p:txBody>
          <a:bodyPr/>
          <a:lstStyle/>
          <a:p>
            <a:pPr algn="ctr"/>
            <a:r>
              <a:rPr lang="ru-RU" dirty="0"/>
              <a:t>Про оформление исходных кодов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35112"/>
            <a:ext cx="9144000" cy="53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 порта ВВ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87500" y="1690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66874"/>
              </p:ext>
            </p:extLst>
          </p:nvPr>
        </p:nvGraphicFramePr>
        <p:xfrm>
          <a:off x="1022350" y="1182689"/>
          <a:ext cx="6851650" cy="481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3" imgW="5558689" imgH="3908465" progId="Visio.Drawing.11">
                  <p:embed/>
                </p:oleObj>
              </mc:Choice>
              <mc:Fallback>
                <p:oleObj name="Visio" r:id="rId3" imgW="5558689" imgH="390846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1182689"/>
                        <a:ext cx="6851650" cy="4810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9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портов ввода/вывода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85034"/>
              </p:ext>
            </p:extLst>
          </p:nvPr>
        </p:nvGraphicFramePr>
        <p:xfrm>
          <a:off x="371475" y="1690689"/>
          <a:ext cx="8582025" cy="1941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507"/>
                <a:gridCol w="1689456"/>
                <a:gridCol w="2888314"/>
                <a:gridCol w="1858748"/>
              </a:tblGrid>
              <a:tr h="35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Режим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DDRx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PORTx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PINx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Вывод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Задает состояние выводов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используется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3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Ввод активного источника сигнала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(Выключить </a:t>
                      </a:r>
                      <a:r>
                        <a:rPr lang="en-US" sz="1600" dirty="0" smtClean="0">
                          <a:effectLst/>
                        </a:rPr>
                        <a:t> R</a:t>
                      </a:r>
                      <a:r>
                        <a:rPr lang="ru-RU" sz="1600" baseline="-25000" dirty="0" smtClean="0">
                          <a:effectLst/>
                        </a:rPr>
                        <a:t>П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Содержит </a:t>
                      </a:r>
                      <a:r>
                        <a:rPr lang="ru-RU" sz="1600" dirty="0">
                          <a:effectLst/>
                        </a:rPr>
                        <a:t>значение входного сигнала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3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Ввода </a:t>
                      </a:r>
                      <a:r>
                        <a:rPr lang="ru-RU" sz="1800" dirty="0">
                          <a:effectLst/>
                        </a:rPr>
                        <a:t>пассивного источника сигнала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(Включить </a:t>
                      </a:r>
                      <a:r>
                        <a:rPr lang="en-US" sz="1600" dirty="0" smtClean="0">
                          <a:effectLst/>
                        </a:rPr>
                        <a:t>R</a:t>
                      </a:r>
                      <a:r>
                        <a:rPr lang="ru-RU" sz="1600" baseline="-25000" dirty="0" smtClean="0">
                          <a:effectLst/>
                        </a:rPr>
                        <a:t>П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2600" y="4008735"/>
            <a:ext cx="8032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управления каждым из портов ВВ имеются три 8-разрядных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регистра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DDRx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PORTx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PINx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Каждый бит регистра соответствуют </a:t>
            </a:r>
            <a:r>
              <a:rPr lang="ru-RU" b="1" dirty="0" smtClean="0">
                <a:latin typeface="Times New Roman" panose="02020603050405020304" pitchFamily="18" charset="0"/>
              </a:rPr>
              <a:t>только одной ножке </a:t>
            </a:r>
            <a:r>
              <a:rPr lang="ru-RU" dirty="0" smtClean="0">
                <a:latin typeface="Times New Roman" panose="02020603050405020304" pitchFamily="18" charset="0"/>
              </a:rPr>
              <a:t>микроконтроллера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5" y="5552801"/>
            <a:ext cx="84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DDR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0b11111111;  </a:t>
            </a:r>
            <a:r>
              <a:rPr lang="ru-R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все ножки порта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</a:t>
            </a:r>
            <a:r>
              <a:rPr lang="ru-R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на вывод</a:t>
            </a:r>
            <a:endParaRPr lang="ru-RU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PORT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0b11110000; </a:t>
            </a:r>
            <a:r>
              <a:rPr lang="ru-R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половину диодов зажечь, половину погасить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4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попробовать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Зажечь все диоды</a:t>
            </a:r>
          </a:p>
          <a:p>
            <a:r>
              <a:rPr lang="ru-RU" dirty="0" smtClean="0"/>
              <a:t>Погасить все диоды</a:t>
            </a:r>
          </a:p>
          <a:p>
            <a:r>
              <a:rPr lang="ru-RU" dirty="0" smtClean="0"/>
              <a:t>Половину диодов зажечь, остальные погасить</a:t>
            </a:r>
          </a:p>
          <a:p>
            <a:r>
              <a:rPr lang="ru-RU" dirty="0" smtClean="0"/>
              <a:t>Помигать диодами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71586"/>
            <a:ext cx="7886700" cy="1325563"/>
          </a:xfrm>
        </p:spPr>
        <p:txBody>
          <a:bodyPr/>
          <a:lstStyle/>
          <a:p>
            <a:r>
              <a:rPr lang="ru-RU" dirty="0" smtClean="0"/>
              <a:t>Пример кода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1397149"/>
            <a:ext cx="96139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avr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io.h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для определения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DDRx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PORTx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PINx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i="1" dirty="0" smtClean="0">
                <a:solidFill>
                  <a:srgbClr val="88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конфигурирование портов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DDRA = 0b00000000;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порт А на ввод (кнопки)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PORTA = 0b11110000;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включить подтягивающие резисторы порта А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DDRB = 0b11111111; 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порт B на вывод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операции ввода/вывода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i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(1)</a:t>
            </a: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ru-RU" b="1" i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b="0" i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port_value</a:t>
            </a:r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PINA;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чтение текущего значения порта А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b="1" i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b="0" i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port_value</a:t>
            </a:r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0b11111111)</a:t>
            </a: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PORTB = 0b00000000;    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запись данных порт B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b="1" i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PORTB = 0b10101010;     </a:t>
            </a:r>
            <a:r>
              <a:rPr lang="ru-RU" b="0" i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запись данных порт B</a:t>
            </a:r>
            <a:endParaRPr lang="ru-RU" b="0" i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i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ru-RU" b="0" i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20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5" y="365126"/>
            <a:ext cx="8194545" cy="1325563"/>
          </a:xfrm>
        </p:spPr>
        <p:txBody>
          <a:bodyPr/>
          <a:lstStyle/>
          <a:p>
            <a:r>
              <a:rPr lang="ru-RU" dirty="0" smtClean="0"/>
              <a:t>Временная диаграмма нажатия кнопки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122416"/>
              </p:ext>
            </p:extLst>
          </p:nvPr>
        </p:nvGraphicFramePr>
        <p:xfrm>
          <a:off x="139699" y="1866900"/>
          <a:ext cx="878904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isio" r:id="rId3" imgW="5105400" imgH="2257586" progId="Visio.Drawing.11">
                  <p:embed/>
                </p:oleObj>
              </mc:Choice>
              <mc:Fallback>
                <p:oleObj name="Visio" r:id="rId3" imgW="5105400" imgH="225758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99" y="1866900"/>
                        <a:ext cx="8789043" cy="38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5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истинности для функции, регистрирующей момент нажатия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80743"/>
              </p:ext>
            </p:extLst>
          </p:nvPr>
        </p:nvGraphicFramePr>
        <p:xfrm>
          <a:off x="628650" y="2489994"/>
          <a:ext cx="7886700" cy="4222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329"/>
                <a:gridCol w="1758707"/>
                <a:gridCol w="1396114"/>
                <a:gridCol w="2876550"/>
              </a:tblGrid>
              <a:tr h="1723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Бит </a:t>
                      </a:r>
                      <a:r>
                        <a:rPr lang="ru-RU" sz="1800" dirty="0" err="1">
                          <a:effectLst/>
                        </a:rPr>
                        <a:t>prev_value</a:t>
                      </a:r>
                      <a:r>
                        <a:rPr lang="ru-RU" sz="1800" dirty="0">
                          <a:effectLst/>
                        </a:rPr>
                        <a:t>, отвечающий за кнопку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Бит </a:t>
                      </a:r>
                      <a:r>
                        <a:rPr lang="ru-RU" sz="1800" dirty="0" err="1">
                          <a:effectLst/>
                        </a:rPr>
                        <a:t>curr_value</a:t>
                      </a:r>
                      <a:r>
                        <a:rPr lang="ru-RU" sz="1800" dirty="0">
                          <a:effectLst/>
                        </a:rPr>
                        <a:t>, отвечающий за кнопку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Пояснение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Кнопка только что нажата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Кнопка нажата и удерживается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Кнопка не нажата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Кнопку только что отпустили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4477" y="1751810"/>
            <a:ext cx="3675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prev</a:t>
            </a:r>
            <a:r>
              <a:rPr lang="en-US" sz="2800" b="1" dirty="0" smtClean="0"/>
              <a:t> = </a:t>
            </a:r>
            <a:r>
              <a:rPr lang="ru-RU" sz="2800" b="1" dirty="0" smtClean="0"/>
              <a:t>«1» 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curr</a:t>
            </a:r>
            <a:r>
              <a:rPr lang="ru-RU" sz="2800" b="1" dirty="0" smtClean="0"/>
              <a:t> = «0»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34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365126"/>
            <a:ext cx="82994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Нужно</a:t>
            </a:r>
            <a:r>
              <a:rPr lang="en-US" dirty="0" smtClean="0"/>
              <a:t> </a:t>
            </a:r>
            <a:r>
              <a:rPr lang="ru-RU" dirty="0" smtClean="0"/>
              <a:t>хранить текущее и предыдущее состояние порта ВВ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300" y="2037646"/>
            <a:ext cx="9258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prev_value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0xFF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// предыдущее соответствует не нажатым кн.</a:t>
            </a:r>
            <a:endParaRPr lang="en-US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(1)</a:t>
            </a: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PIND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// 2. обновили текущее</a:t>
            </a:r>
            <a:endParaRPr lang="en-US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button_was_not_pressed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prev_value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0b00010000) == 0;</a:t>
            </a:r>
          </a:p>
          <a:p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button_is_pressed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curr_value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0b00010000) != 0;</a:t>
            </a:r>
          </a:p>
          <a:p>
            <a:endParaRPr lang="ru-RU" b="0" dirty="0" smtClean="0">
              <a:solidFill>
                <a:schemeClr val="bg1">
                  <a:lumMod val="75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button_is_pressed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b="0" dirty="0" err="1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button_was_not_pressed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r>
              <a:rPr lang="ru-RU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// нажата 4-я кнопка</a:t>
            </a:r>
          </a:p>
          <a:p>
            <a:r>
              <a:rPr lang="ru-RU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ru-RU" b="0" dirty="0" smtClean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// ... обработка остальных кнопок ...</a:t>
            </a:r>
          </a:p>
          <a:p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prev_value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// </a:t>
            </a:r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1. текущее стало предыдущим</a:t>
            </a:r>
            <a:endParaRPr lang="en-US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597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365126"/>
            <a:ext cx="8274050" cy="1325563"/>
          </a:xfrm>
        </p:spPr>
        <p:txBody>
          <a:bodyPr>
            <a:normAutofit/>
          </a:bodyPr>
          <a:lstStyle/>
          <a:p>
            <a:r>
              <a:rPr lang="ru-RU" dirty="0"/>
              <a:t>Нужно</a:t>
            </a:r>
            <a:r>
              <a:rPr lang="en-US" dirty="0"/>
              <a:t> </a:t>
            </a:r>
            <a:r>
              <a:rPr lang="ru-RU" dirty="0"/>
              <a:t>хранить текущее и предыдущее состояние порта ВВ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300" y="2037646"/>
            <a:ext cx="9258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prev_value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0xFF;</a:t>
            </a:r>
          </a:p>
          <a:p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(1)</a:t>
            </a: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PIND;</a:t>
            </a:r>
          </a:p>
          <a:p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button4_was_not_pressed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prev_value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0b00010000) != 0;</a:t>
            </a: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button4_is_pressed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0b00010000)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0;</a:t>
            </a:r>
          </a:p>
          <a:p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button_is_pressed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button_was_not_pressed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ru-RU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нажата 4-я кнопка</a:t>
            </a:r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обработка остальных кнопок ...</a:t>
            </a:r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prev_value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b="0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curr_value</a:t>
            </a:r>
            <a:r>
              <a:rPr lang="en-US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02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595</Words>
  <Application>Microsoft Office PowerPoint</Application>
  <PresentationFormat>Экран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Visio</vt:lpstr>
      <vt:lpstr>Презентация PowerPoint</vt:lpstr>
      <vt:lpstr>Схемотехника порта ВВ</vt:lpstr>
      <vt:lpstr>Регистры портов ввода/вывода</vt:lpstr>
      <vt:lpstr>Что попробовать</vt:lpstr>
      <vt:lpstr>Пример кода</vt:lpstr>
      <vt:lpstr>Временная диаграмма нажатия кнопки</vt:lpstr>
      <vt:lpstr>Таблица истинности для функции, регистрирующей момент нажатия</vt:lpstr>
      <vt:lpstr>Нужно хранить текущее и предыдущее состояние порта ВВ</vt:lpstr>
      <vt:lpstr>Нужно хранить текущее и предыдущее состояние порта ВВ</vt:lpstr>
      <vt:lpstr>Логические и побитовые операции </vt:lpstr>
      <vt:lpstr>Логические и побитовые операции </vt:lpstr>
      <vt:lpstr>Про оформление исходных кодов</vt:lpstr>
      <vt:lpstr>Про оформление исходных кодов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Victor</cp:lastModifiedBy>
  <cp:revision>22</cp:revision>
  <dcterms:created xsi:type="dcterms:W3CDTF">2016-09-23T13:16:05Z</dcterms:created>
  <dcterms:modified xsi:type="dcterms:W3CDTF">2017-09-25T10:48:31Z</dcterms:modified>
</cp:coreProperties>
</file>