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68" r:id="rId13"/>
    <p:sldId id="265" r:id="rId14"/>
    <p:sldId id="266" r:id="rId15"/>
    <p:sldId id="267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7C00764-65DA-4121-8574-E5D30EF7C9CD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9"/>
            <p14:sldId id="270"/>
            <p14:sldId id="268"/>
            <p14:sldId id="265"/>
            <p14:sldId id="266"/>
            <p14:sldId id="267"/>
            <p14:sldId id="271"/>
            <p14:sldId id="272"/>
            <p14:sldId id="273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42DB3-28D4-4205-8269-055F24642F7D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AEA0B-070F-4813-ADCC-CF61C2B7FA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845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AEA0B-070F-4813-ADCC-CF61C2B7FA0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614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AEA0B-070F-4813-ADCC-CF61C2B7FA03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439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8426-E9B4-4C7B-9AC1-B7FFDA83E5C7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CA2-DC80-458F-A796-C7D1EF7AA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871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8426-E9B4-4C7B-9AC1-B7FFDA83E5C7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CA2-DC80-458F-A796-C7D1EF7AA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569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8426-E9B4-4C7B-9AC1-B7FFDA83E5C7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CA2-DC80-458F-A796-C7D1EF7AA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10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8426-E9B4-4C7B-9AC1-B7FFDA83E5C7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CA2-DC80-458F-A796-C7D1EF7AA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23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8426-E9B4-4C7B-9AC1-B7FFDA83E5C7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CA2-DC80-458F-A796-C7D1EF7AA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29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8426-E9B4-4C7B-9AC1-B7FFDA83E5C7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CA2-DC80-458F-A796-C7D1EF7AA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8426-E9B4-4C7B-9AC1-B7FFDA83E5C7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CA2-DC80-458F-A796-C7D1EF7AA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85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8426-E9B4-4C7B-9AC1-B7FFDA83E5C7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CA2-DC80-458F-A796-C7D1EF7AA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46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8426-E9B4-4C7B-9AC1-B7FFDA83E5C7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CA2-DC80-458F-A796-C7D1EF7AA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44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8426-E9B4-4C7B-9AC1-B7FFDA83E5C7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CA2-DC80-458F-A796-C7D1EF7AA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963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8426-E9B4-4C7B-9AC1-B7FFDA83E5C7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31CA2-DC80-458F-A796-C7D1EF7AA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738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98426-E9B4-4C7B-9AC1-B7FFDA83E5C7}" type="datetimeFigureOut">
              <a:rPr lang="ru-RU" smtClean="0"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31CA2-DC80-458F-A796-C7D1EF7AA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41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автоматического регулирования давления МН</a:t>
            </a:r>
            <a:br>
              <a:rPr lang="ru-RU" dirty="0" smtClean="0"/>
            </a:br>
            <a:r>
              <a:rPr lang="ru-RU" dirty="0" smtClean="0"/>
              <a:t>(САР давления)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005064"/>
            <a:ext cx="7592888" cy="1752600"/>
          </a:xfrm>
        </p:spPr>
        <p:txBody>
          <a:bodyPr/>
          <a:lstStyle/>
          <a:p>
            <a:r>
              <a:rPr lang="ru-RU" dirty="0" smtClean="0"/>
              <a:t>Южанин Виктор Владимирович</a:t>
            </a:r>
          </a:p>
          <a:p>
            <a:r>
              <a:rPr lang="ru-RU" sz="2800" b="1" dirty="0" smtClean="0"/>
              <a:t>доцент кафедры </a:t>
            </a:r>
          </a:p>
          <a:p>
            <a:pPr algn="r"/>
            <a:r>
              <a:rPr lang="ru-RU" sz="2800" b="1" dirty="0" smtClean="0"/>
              <a:t>Автоматизации Технологических Процессов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92748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Переходной процесс при работе САРД (давление входа пришло к </a:t>
            </a:r>
            <a:r>
              <a:rPr lang="ru-RU" dirty="0" err="1" smtClean="0"/>
              <a:t>уставке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208912" cy="513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979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Переходной процесс при работе САРД (заслонка прикрылась, упал </a:t>
            </a:r>
            <a:r>
              <a:rPr lang="ru-RU" sz="3200" dirty="0" err="1" smtClean="0"/>
              <a:t>дифнапор</a:t>
            </a:r>
            <a:r>
              <a:rPr lang="ru-RU" sz="3200" dirty="0" smtClean="0"/>
              <a:t> НПС </a:t>
            </a:r>
            <a:r>
              <a:rPr lang="ru-RU" sz="3200" dirty="0"/>
              <a:t>№</a:t>
            </a:r>
            <a:r>
              <a:rPr lang="ru-RU" sz="3200" dirty="0" smtClean="0"/>
              <a:t>4)</a:t>
            </a:r>
            <a:endParaRPr lang="ru-RU" sz="32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0" y="1484784"/>
            <a:ext cx="8388424" cy="515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077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784976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Переходной процесс при работе САРД</a:t>
            </a:r>
            <a:endParaRPr lang="ru-RU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849022"/>
            <a:ext cx="6462290" cy="5892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62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Назначение САРД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Согласно документам «ОАО АК </a:t>
            </a:r>
            <a:r>
              <a:rPr lang="ru-RU" dirty="0" err="1" smtClean="0"/>
              <a:t>Транснефть</a:t>
            </a:r>
            <a:r>
              <a:rPr lang="ru-RU" dirty="0" smtClean="0"/>
              <a:t>»: </a:t>
            </a:r>
            <a:br>
              <a:rPr lang="ru-RU" dirty="0" smtClean="0"/>
            </a:br>
            <a:r>
              <a:rPr lang="ru-RU" b="1" dirty="0" smtClean="0"/>
              <a:t>САРД</a:t>
            </a:r>
            <a:r>
              <a:rPr lang="ru-RU" dirty="0" smtClean="0"/>
              <a:t> - комплекс программно-технических </a:t>
            </a:r>
            <a:r>
              <a:rPr lang="ru-RU" dirty="0"/>
              <a:t>средств, предназначенных для автоматического регулирования давления в соответствии с </a:t>
            </a:r>
            <a:r>
              <a:rPr lang="ru-RU" dirty="0" smtClean="0"/>
              <a:t>заданием.</a:t>
            </a:r>
          </a:p>
          <a:p>
            <a:r>
              <a:rPr lang="ru-RU" dirty="0" smtClean="0"/>
              <a:t>Поддержание давления входа НПС выше </a:t>
            </a:r>
            <a:r>
              <a:rPr lang="ru-RU" dirty="0" err="1" smtClean="0"/>
              <a:t>кавитационного</a:t>
            </a:r>
            <a:r>
              <a:rPr lang="ru-RU" dirty="0" smtClean="0"/>
              <a:t> запаса (обычно </a:t>
            </a:r>
            <a:r>
              <a:rPr lang="ru-RU" dirty="0" err="1" smtClean="0"/>
              <a:t>уставка</a:t>
            </a:r>
            <a:r>
              <a:rPr lang="ru-RU" dirty="0" smtClean="0"/>
              <a:t> по входу составляет 2 кгс/см2 или около 300 кПа)</a:t>
            </a:r>
          </a:p>
          <a:p>
            <a:r>
              <a:rPr lang="ru-RU" dirty="0" smtClean="0"/>
              <a:t>Поддержание давление выхода НПС ниже несущей способности трубопровода (</a:t>
            </a:r>
            <a:r>
              <a:rPr lang="ru-RU" dirty="0" err="1" smtClean="0"/>
              <a:t>уставка</a:t>
            </a:r>
            <a:r>
              <a:rPr lang="ru-RU" dirty="0" smtClean="0"/>
              <a:t> по выходу зависит от сортамента труб)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3337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Основной нормативный документ по автоматике в транспорте нефти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РД-35.240.50-КТН-207-08 Автоматизация и телемеханизация МН. Общие положения. </a:t>
            </a:r>
            <a:br>
              <a:rPr lang="ru-RU" dirty="0" smtClean="0"/>
            </a:br>
            <a:r>
              <a:rPr lang="ru-RU" dirty="0" smtClean="0"/>
              <a:t>Раздел </a:t>
            </a:r>
            <a:r>
              <a:rPr lang="ru-RU" dirty="0" smtClean="0"/>
              <a:t>6.6 Требования к функциям регулирования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РД-35.240.50-КТН-109-13 – тот же документ, редакция 2013 г.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252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Замечание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Дросселирование</a:t>
            </a:r>
            <a:r>
              <a:rPr lang="ru-RU" dirty="0" smtClean="0"/>
              <a:t> – </a:t>
            </a:r>
            <a:r>
              <a:rPr lang="ru-RU" dirty="0" err="1" smtClean="0"/>
              <a:t>дифнапор</a:t>
            </a:r>
            <a:r>
              <a:rPr lang="ru-RU" dirty="0" smtClean="0"/>
              <a:t>, только что созданный насосом, тут же стравливается на заслонке – по существу в холостую потрачена электроэнергия. </a:t>
            </a:r>
          </a:p>
          <a:p>
            <a:r>
              <a:rPr lang="ru-RU" dirty="0" smtClean="0"/>
              <a:t>Поэтому стационарные технологические режимы подбирают так, чтобы степень прикрытия заслонки была минимальной и соответственно было минимально падение давления на ней же</a:t>
            </a:r>
          </a:p>
          <a:p>
            <a:r>
              <a:rPr lang="ru-RU" dirty="0" smtClean="0"/>
              <a:t>САРД же включается в работу кратковременно, во время существенно нестационарных процессов на МН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987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Замечание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быстрой реакции САРД на изменение давления начальное положение заслонк</a:t>
            </a:r>
            <a:r>
              <a:rPr lang="ru-RU" dirty="0" smtClean="0"/>
              <a:t>и должно быть в так называемой 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i="1" dirty="0" smtClean="0"/>
              <a:t>зоне регулирования</a:t>
            </a: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317550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6733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Замечание 2.</a:t>
            </a:r>
            <a:br>
              <a:rPr lang="ru-RU" dirty="0" smtClean="0"/>
            </a:br>
            <a:r>
              <a:rPr lang="ru-RU" dirty="0" smtClean="0"/>
              <a:t>Пример </a:t>
            </a:r>
            <a:r>
              <a:rPr lang="en-US" dirty="0" err="1" smtClean="0"/>
              <a:t>Kv</a:t>
            </a:r>
            <a:r>
              <a:rPr lang="en-US" dirty="0" smtClean="0"/>
              <a:t>-</a:t>
            </a:r>
            <a:r>
              <a:rPr lang="ru-RU" dirty="0" smtClean="0"/>
              <a:t>характеристики заслонки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7632848" cy="5410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032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курса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Алгоритм ПИД регулирования САРД</a:t>
            </a:r>
          </a:p>
          <a:p>
            <a:r>
              <a:rPr lang="ru-RU" dirty="0" smtClean="0"/>
              <a:t>Исполнительные устройства – заслонки, задвижки</a:t>
            </a:r>
          </a:p>
          <a:p>
            <a:r>
              <a:rPr lang="ru-RU" dirty="0" smtClean="0"/>
              <a:t>Измерительные приборы. Датчики давления, температуры, уровня, расхода</a:t>
            </a:r>
          </a:p>
          <a:p>
            <a:r>
              <a:rPr lang="ru-RU" dirty="0" smtClean="0"/>
              <a:t>Технологические защиты НПС:</a:t>
            </a:r>
          </a:p>
          <a:p>
            <a:pPr lvl="1"/>
            <a:r>
              <a:rPr lang="ru-RU" dirty="0" smtClean="0"/>
              <a:t>Станционные</a:t>
            </a:r>
          </a:p>
          <a:p>
            <a:pPr lvl="1"/>
            <a:r>
              <a:rPr lang="ru-RU" dirty="0" smtClean="0"/>
              <a:t>Агрегатные</a:t>
            </a:r>
          </a:p>
          <a:p>
            <a:r>
              <a:rPr lang="ru-RU" dirty="0" smtClean="0"/>
              <a:t>Промышленные контроллеры (ПЛК), </a:t>
            </a:r>
            <a:r>
              <a:rPr lang="en-US" dirty="0" smtClean="0"/>
              <a:t>SCADA-</a:t>
            </a:r>
            <a:r>
              <a:rPr lang="ru-RU" dirty="0" smtClean="0"/>
              <a:t>системы</a:t>
            </a:r>
          </a:p>
        </p:txBody>
      </p:sp>
    </p:spTree>
    <p:extLst>
      <p:ext uri="{BB962C8B-B14F-4D97-AF65-F5344CB8AC3E}">
        <p14:creationId xmlns:p14="http://schemas.microsoft.com/office/powerpoint/2010/main" val="362431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Помощь курсу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Оцифровка текста лекций</a:t>
            </a:r>
          </a:p>
          <a:p>
            <a:r>
              <a:rPr lang="ru-RU" dirty="0" smtClean="0"/>
              <a:t>Помощь в подготовке примеров к лекциям</a:t>
            </a:r>
          </a:p>
          <a:p>
            <a:r>
              <a:rPr lang="ru-RU" dirty="0" smtClean="0"/>
              <a:t>Помощь в разработке ЛР Настройка параметров САРД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057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Исходный стационарный режим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44530"/>
            <a:ext cx="8640960" cy="5430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039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синий график?</a:t>
            </a:r>
          </a:p>
          <a:p>
            <a:r>
              <a:rPr lang="ru-RU" dirty="0" smtClean="0"/>
              <a:t>Что такое красный график?</a:t>
            </a:r>
          </a:p>
          <a:p>
            <a:r>
              <a:rPr lang="ru-RU" dirty="0" smtClean="0"/>
              <a:t>Сколько здесь НПС?</a:t>
            </a:r>
          </a:p>
          <a:p>
            <a:r>
              <a:rPr lang="ru-RU" dirty="0" smtClean="0"/>
              <a:t>Какое количество МНА на НПС в работе?</a:t>
            </a:r>
          </a:p>
        </p:txBody>
      </p:sp>
    </p:spTree>
    <p:extLst>
      <p:ext uri="{BB962C8B-B14F-4D97-AF65-F5344CB8AC3E}">
        <p14:creationId xmlns:p14="http://schemas.microsoft.com/office/powerpoint/2010/main" val="416530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730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Переход на меньший режим </a:t>
            </a:r>
            <a:br>
              <a:rPr lang="ru-RU" dirty="0" smtClean="0"/>
            </a:br>
            <a:r>
              <a:rPr lang="ru-RU" dirty="0" smtClean="0"/>
              <a:t>(с режима 8 на режим 7)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59"/>
            <a:ext cx="8568952" cy="5371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125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выбег НА?</a:t>
            </a:r>
          </a:p>
          <a:p>
            <a:r>
              <a:rPr lang="ru-RU" dirty="0" smtClean="0"/>
              <a:t>Сколько времени фронт волны снижения давления будет распространяться от НПС 3 до НПС 4? </a:t>
            </a:r>
          </a:p>
          <a:p>
            <a:r>
              <a:rPr lang="ru-RU" dirty="0" smtClean="0"/>
              <a:t>Зависит от скорости звука в нефти. Чему равна скорость звука в нефти?</a:t>
            </a:r>
          </a:p>
          <a:p>
            <a:r>
              <a:rPr lang="ru-RU" dirty="0" smtClean="0"/>
              <a:t>Через сколько секунд после отключения НА</a:t>
            </a:r>
          </a:p>
          <a:p>
            <a:r>
              <a:rPr lang="ru-RU" dirty="0" smtClean="0"/>
              <a:t>Что будет происходить дальше?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97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417638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Переход на меньший режим </a:t>
            </a:r>
            <a:br>
              <a:rPr lang="ru-RU" sz="3200" dirty="0" smtClean="0"/>
            </a:br>
            <a:r>
              <a:rPr lang="ru-RU" sz="3200" dirty="0" smtClean="0"/>
              <a:t>(волны давления почти пришли на соседние НПС)</a:t>
            </a:r>
            <a:endParaRPr lang="ru-RU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99" y="1268760"/>
            <a:ext cx="8614081" cy="5415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851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403" y="61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Последствия через 6 минут после остановки. Почему они негативные?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8903398" cy="553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596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результате остановки НА </a:t>
            </a:r>
          </a:p>
          <a:p>
            <a:pPr lvl="1"/>
            <a:r>
              <a:rPr lang="ru-RU" dirty="0" smtClean="0"/>
              <a:t>на последующей НПС началась кавитация первого по потоку НА </a:t>
            </a:r>
          </a:p>
          <a:p>
            <a:pPr lvl="1"/>
            <a:r>
              <a:rPr lang="ru-RU" dirty="0" smtClean="0"/>
              <a:t>на выходе предыдущей НПС возможно превышение несущей способности секции трубопровода</a:t>
            </a:r>
          </a:p>
          <a:p>
            <a:endParaRPr lang="ru-RU" dirty="0" smtClean="0"/>
          </a:p>
          <a:p>
            <a:r>
              <a:rPr lang="ru-RU" dirty="0" smtClean="0"/>
              <a:t>Что с этим делать?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859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dirty="0" smtClean="0"/>
              <a:t>Упрощенная схема НПС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54" y="764704"/>
            <a:ext cx="8130802" cy="6061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746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327</Words>
  <Application>Microsoft Office PowerPoint</Application>
  <PresentationFormat>Экран (4:3)</PresentationFormat>
  <Paragraphs>58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Система автоматического регулирования давления МН (САР давления)</vt:lpstr>
      <vt:lpstr>Исходный стационарный режим</vt:lpstr>
      <vt:lpstr>Презентация PowerPoint</vt:lpstr>
      <vt:lpstr>Переход на меньший режим  (с режима 8 на режим 7)</vt:lpstr>
      <vt:lpstr>Презентация PowerPoint</vt:lpstr>
      <vt:lpstr>Переход на меньший режим  (волны давления почти пришли на соседние НПС)</vt:lpstr>
      <vt:lpstr>Последствия через 6 минут после остановки. Почему они негативные?</vt:lpstr>
      <vt:lpstr>Презентация PowerPoint</vt:lpstr>
      <vt:lpstr>Упрощенная схема НПС</vt:lpstr>
      <vt:lpstr>Переходной процесс при работе САРД (давление входа пришло к уставке)</vt:lpstr>
      <vt:lpstr>Переходной процесс при работе САРД (заслонка прикрылась, упал дифнапор НПС №4)</vt:lpstr>
      <vt:lpstr>Переходной процесс при работе САРД</vt:lpstr>
      <vt:lpstr>Назначение САРД</vt:lpstr>
      <vt:lpstr>Основной нормативный документ по автоматике в транспорте нефти</vt:lpstr>
      <vt:lpstr>Замечание 1</vt:lpstr>
      <vt:lpstr>Замечание 2</vt:lpstr>
      <vt:lpstr>Замечание 2. Пример Kv-характеристики заслонки</vt:lpstr>
      <vt:lpstr>План курса</vt:lpstr>
      <vt:lpstr>Помощь курсу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Victor</dc:creator>
  <cp:lastModifiedBy>Victor</cp:lastModifiedBy>
  <cp:revision>22</cp:revision>
  <dcterms:created xsi:type="dcterms:W3CDTF">2015-02-14T14:48:51Z</dcterms:created>
  <dcterms:modified xsi:type="dcterms:W3CDTF">2015-02-14T17:55:37Z</dcterms:modified>
</cp:coreProperties>
</file>