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8" r:id="rId5"/>
    <p:sldId id="259" r:id="rId6"/>
    <p:sldId id="262" r:id="rId7"/>
    <p:sldId id="260" r:id="rId8"/>
    <p:sldId id="264" r:id="rId9"/>
    <p:sldId id="261" r:id="rId10"/>
    <p:sldId id="266" r:id="rId11"/>
    <p:sldId id="265" r:id="rId12"/>
    <p:sldId id="269" r:id="rId13"/>
    <p:sldId id="271" r:id="rId14"/>
    <p:sldId id="272" r:id="rId15"/>
    <p:sldId id="267" r:id="rId16"/>
    <p:sldId id="26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1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5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1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2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4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3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8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4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1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2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BFCB6-3C59-46FE-9E3C-2B74C51A57E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D592-F925-4D91-B858-7B33471E7F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5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tlab.exponenta.ru/modelpredict/book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n.wikipedia.org/wiki/Linear%E2%80%93quadratic_regulato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gif"/><Relationship Id="rId7" Type="http://schemas.openxmlformats.org/officeDocument/2006/relationships/image" Target="../media/image10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gif"/><Relationship Id="rId7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MPC</a:t>
            </a:r>
            <a:r>
              <a:rPr lang="ru-RU" dirty="0" smtClean="0"/>
              <a:t> без ограничений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Южанин В.В. </a:t>
            </a:r>
          </a:p>
          <a:p>
            <a:r>
              <a:rPr lang="ru-RU" dirty="0" smtClean="0"/>
              <a:t>Южанина А.Н.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8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344" y="64242"/>
            <a:ext cx="10515600" cy="953190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задачи </a:t>
            </a:r>
            <a:r>
              <a:rPr lang="en-US" dirty="0" smtClean="0"/>
              <a:t>MPC </a:t>
            </a:r>
            <a:r>
              <a:rPr lang="ru-RU" dirty="0" smtClean="0"/>
              <a:t>без ограничений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8632" y="1017432"/>
            <a:ext cx="10915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Учитывая векторное выражение для зависимости прогноза от управления</a:t>
            </a:r>
            <a:endParaRPr lang="ru-RU" dirty="0"/>
          </a:p>
        </p:txBody>
      </p:sp>
      <p:pic>
        <p:nvPicPr>
          <p:cNvPr id="13" name="Рисунок 12" descr="http://matlab.exponenta.ru/modelpredict/book1/images_1_2/image06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064" y="2199829"/>
            <a:ext cx="5555071" cy="439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matlab.exponenta.ru/modelpredict/book1/images_1_2/image058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3" y="1386764"/>
            <a:ext cx="1443507" cy="34994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рямоугольник 17"/>
          <p:cNvSpPr/>
          <p:nvPr/>
        </p:nvSpPr>
        <p:spPr>
          <a:xfrm>
            <a:off x="238632" y="1828629"/>
            <a:ext cx="10915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запишем критерий управления как функцию только от управления </a:t>
            </a:r>
            <a:r>
              <a:rPr lang="en-US" dirty="0" smtClean="0"/>
              <a:t>u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1168" y="3470524"/>
            <a:ext cx="504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Задача ММНК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3949337"/>
                <a:ext cx="4968102" cy="1945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ММНК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апр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апр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i="1" dirty="0" smtClean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ММНК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апр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апр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9337"/>
                <a:ext cx="4968102" cy="1945725"/>
              </a:xfrm>
              <a:prstGeom prst="rect">
                <a:avLst/>
              </a:prstGeom>
              <a:blipFill rotWithShape="0">
                <a:blip r:embed="rId4"/>
                <a:stretch>
                  <a:fillRect b="-1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221491" y="3451160"/>
            <a:ext cx="44310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MPC </a:t>
            </a:r>
            <a:r>
              <a:rPr lang="ru-RU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форме, аналогичной ММНК</a:t>
            </a:r>
            <a:endParaRPr lang="ru-RU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327421" y="3893379"/>
                <a:ext cx="6573807" cy="10127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𝐽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limLow>
                                <m:limLowPr>
                                  <m:ctrlP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ru-RU" sz="20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lim>
                              </m:limLow>
                              <m:r>
                                <a:rPr lang="ru-RU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limLow>
                                <m:limLow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lim>
                              </m:limLow>
                              <m:limLow>
                                <m:limLow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</m:groupChr>
                                </m:e>
                                <m:lim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lim>
                              </m:limLow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ru-RU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acc>
                                <m:accPr>
                                  <m:chr m:val="̅"/>
                                  <m:ctrlP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ru-RU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limLow>
                                <m:limLow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ru-RU" sz="20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groupChr>
                                </m:e>
                                <m:lim>
                                  <m:sSub>
                                    <m:sSubPr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ru-RU" sz="2000" i="0">
                                          <a:latin typeface="Cambria Math" panose="02040503050406030204" pitchFamily="18" charset="0"/>
                                        </a:rPr>
                                        <m:t>апр</m:t>
                                      </m:r>
                                    </m:sub>
                                  </m:sSub>
                                </m:lim>
                              </m:limLow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−0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eqAr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421" y="3893379"/>
                <a:ext cx="6573807" cy="10127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624469" y="5101280"/>
                <a:ext cx="5625063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=0+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∙0</m:t>
                          </m:r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469" y="5101280"/>
                <a:ext cx="5625063" cy="946991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b="-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5327421" y="3470524"/>
            <a:ext cx="0" cy="3042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31168" y="3451160"/>
            <a:ext cx="11635689" cy="19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96852" y="6503453"/>
            <a:ext cx="11635689" cy="19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38632" y="2860793"/>
            <a:ext cx="10915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Используя аналогию между ММНК и полученным критерием, непосредственно запишем решение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2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344" y="64242"/>
            <a:ext cx="10515600" cy="953190"/>
          </a:xfrm>
        </p:spPr>
        <p:txBody>
          <a:bodyPr>
            <a:normAutofit/>
          </a:bodyPr>
          <a:lstStyle/>
          <a:p>
            <a:r>
              <a:rPr lang="ru-RU" dirty="0" smtClean="0"/>
              <a:t>Влияние погрешности модели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"/>
              <p:cNvSpPr>
                <a:spLocks noChangeArrowheads="1"/>
              </p:cNvSpPr>
              <p:nvPr/>
            </p:nvSpPr>
            <p:spPr bwMode="auto">
              <a:xfrm>
                <a:off x="266164" y="1017432"/>
                <a:ext cx="10024056" cy="4801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Прогнозирующая модель лишь приближенно представляет реальный объект.</a:t>
                </a:r>
                <a:r>
                  <a:rPr kumimoji="0" lang="ru-RU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ru-RU" alt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Факторы погрешности</a:t>
                </a:r>
                <a:r>
                  <a:rPr kumimoji="0" lang="ru-RU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модели:</a:t>
                </a: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endPara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285750" marR="0" lvl="0" indent="-2857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неучтенные нелинейности</a:t>
                </a:r>
                <a:endPara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285750" marR="0" lvl="0" indent="-2857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не</a:t>
                </a:r>
                <a:r>
                  <a:rPr kumimoji="0" lang="ru-RU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учитываемые моделью возмущения</a:t>
                </a:r>
                <a:endPara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285750" marR="0" lvl="0" indent="-28575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вариация параметров объекта во времени</a:t>
                </a:r>
                <a:endPara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Ввиду приближенности модели</a:t>
                </a: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предсказанное значение вектора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будет</a:t>
                </a:r>
                <a:r>
                  <a:rPr kumimoji="0" lang="ru-RU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отличаться от фактического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. </a:t>
                </a:r>
                <a:r>
                  <a:rPr lang="ru-RU" altLang="ru-RU" dirty="0" smtClean="0"/>
                  <a:t>Очевидно, ошибка будет нарастать с увеличением дальности прогноза.</a:t>
                </a: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ru-RU" altLang="ru-RU" dirty="0" smtClean="0"/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dirty="0" smtClean="0"/>
                  <a:t>Поэтому целесообразно после поступления измерений на новом временном шаге взять фактический вектор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altLang="ru-RU" dirty="0" smtClean="0"/>
                  <a:t> и сделать новый прогноз. Получается, что из всей оптимальной управляющей последовательности на </a:t>
                </a:r>
                <a:r>
                  <a:rPr lang="en-US" altLang="ru-RU" dirty="0" smtClean="0"/>
                  <a:t>P </a:t>
                </a:r>
                <a:r>
                  <a:rPr lang="ru-RU" altLang="ru-RU" dirty="0" smtClean="0"/>
                  <a:t>шагов вперед на объект будет подаваться только первый элемент.</a:t>
                </a: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dirty="0"/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dirty="0" smtClean="0"/>
                  <a:t>Говорят, что описанный способ оптимизации управления с предсказанием использует </a:t>
                </a:r>
                <a:r>
                  <a:rPr lang="ru-RU" b="1" i="1" dirty="0" smtClean="0"/>
                  <a:t>прогноз с удаляющимся (подвижным) горизонтом</a:t>
                </a:r>
                <a:r>
                  <a:rPr lang="ru-RU" dirty="0" smtClean="0"/>
                  <a:t>. </a:t>
                </a:r>
              </a:p>
            </p:txBody>
          </p:sp>
        </mc:Choice>
        <mc:Fallback xmlns="">
          <p:sp>
            <p:nvSpPr>
              <p:cNvPr id="11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164" y="1017432"/>
                <a:ext cx="10024056" cy="480131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547" t="-761" r="-487" b="-10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matlab.exponenta.ru/modelpredict/book1/images_0/image04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2698" y="4459318"/>
            <a:ext cx="289757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atlab.exponenta.ru/modelpredict/book1/images_0/image04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8035" y="5008593"/>
            <a:ext cx="344577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6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Короткая форма </a:t>
            </a:r>
            <a:r>
              <a:rPr lang="en-US" dirty="0" smtClean="0"/>
              <a:t>MPC</a:t>
            </a:r>
            <a:r>
              <a:rPr lang="ru-RU" dirty="0" smtClean="0"/>
              <a:t> без ограничений</a:t>
            </a:r>
            <a:endParaRPr lang="ru-RU" dirty="0"/>
          </a:p>
        </p:txBody>
      </p:sp>
      <p:pic>
        <p:nvPicPr>
          <p:cNvPr id="4" name="Рисунок 3" descr="http://matlab.exponenta.ru/modelpredict/book1/images_1_2/image09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65" y="2146541"/>
            <a:ext cx="2113544" cy="4568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57895" y="3358174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- это первые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 матрицы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- верхний блок размера [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x r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матрицы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895" y="1600906"/>
            <a:ext cx="1030202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Итак, из всех управлений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uk+I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нужен только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 учетом этого,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5" y="4486786"/>
            <a:ext cx="1030202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Существует разница между полной матрицей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посчитанной при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= 1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подматрицей блоком матрицы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расчета </a:t>
            </a:r>
            <a:r>
              <a:rPr lang="en-US" dirty="0" smtClean="0"/>
              <a:t>MPC-</a:t>
            </a:r>
            <a:r>
              <a:rPr lang="ru-RU" dirty="0" smtClean="0"/>
              <a:t>контроллера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3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по реализации и отладке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Сделать функцию, которая считает </a:t>
            </a:r>
            <a:r>
              <a:rPr lang="en-US" dirty="0" smtClean="0"/>
              <a:t>M, L</a:t>
            </a:r>
          </a:p>
          <a:p>
            <a:r>
              <a:rPr lang="ru-RU" dirty="0" smtClean="0"/>
              <a:t>И т.д.</a:t>
            </a:r>
          </a:p>
          <a:p>
            <a:r>
              <a:rPr lang="ru-RU" dirty="0" smtClean="0"/>
              <a:t>Как проверить по функции </a:t>
            </a:r>
            <a:r>
              <a:rPr lang="en-US" dirty="0" err="1" smtClean="0"/>
              <a:t>dlqry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75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en-US" dirty="0" smtClean="0"/>
              <a:t>MPC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7591" y="169068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/>
                  <a:t>Получить измерение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000" dirty="0" smtClean="0"/>
                  <a:t> и вычислить текущий вектор состояния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Отыскать управление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000" dirty="0" smtClean="0"/>
                  <a:t>, решив оптимальную задачу</a:t>
                </a:r>
              </a:p>
              <a:p>
                <a:pPr marL="0" indent="0">
                  <a:buNone/>
                </a:pPr>
                <a:r>
                  <a:rPr lang="ru-RU" sz="2000" dirty="0" smtClean="0"/>
                  <a:t>Выдать управление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ru-RU" sz="2000" dirty="0" smtClean="0"/>
                  <a:t>на объект</a:t>
                </a:r>
                <a:endParaRPr lang="ru-RU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591" y="1690688"/>
                <a:ext cx="10515600" cy="4351338"/>
              </a:xfrm>
              <a:blipFill rotWithShape="0">
                <a:blip r:embed="rId2" cstate="print"/>
                <a:stretch>
                  <a:fillRect l="-580" t="-14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4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перехода к конечному горизонту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8488" y="1840377"/>
            <a:ext cx="10915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Фактически, это переход к другой задаче, вызванный чисто вычислительными причинами. Конечный горизонт дал возможность решить задачу с </a:t>
            </a:r>
            <a:r>
              <a:rPr lang="ru-RU" dirty="0" err="1" smtClean="0"/>
              <a:t>ограниченями</a:t>
            </a:r>
            <a:r>
              <a:rPr lang="ru-RU" dirty="0" smtClean="0"/>
              <a:t>, сведя ее к задаче квадратичного программирования.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ru-RU" dirty="0" smtClean="0"/>
              <a:t>Отметим, что если горизонт </a:t>
            </a:r>
            <a:r>
              <a:rPr lang="en-US" dirty="0" smtClean="0"/>
              <a:t>P </a:t>
            </a:r>
            <a:r>
              <a:rPr lang="ru-RU" dirty="0" smtClean="0"/>
              <a:t>достаточно длинный, то решение близко сходится к решению бесконечном горизонте.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Проблемы с устойчивостью.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Задача </a:t>
            </a:r>
            <a:r>
              <a:rPr lang="en-US" dirty="0" smtClean="0"/>
              <a:t>LQR </a:t>
            </a:r>
            <a:r>
              <a:rPr lang="ru-RU" dirty="0" smtClean="0"/>
              <a:t>с ограничениями продолжает теоретически прорабатываться.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0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Веремей Е.И., Еремеев В.В., Сотникова М.В. "Пособие "</a:t>
            </a:r>
            <a:r>
              <a:rPr lang="en-US" b="1" dirty="0"/>
              <a:t>Model Predictive Control Toolbox"</a:t>
            </a:r>
          </a:p>
          <a:p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://matlab.exponenta.ru/modelpredict/book1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9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698" y="236336"/>
            <a:ext cx="11057586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Оптимальное управление по </a:t>
            </a:r>
            <a:r>
              <a:rPr lang="ru-RU" dirty="0" err="1" smtClean="0"/>
              <a:t>прогнозирущей</a:t>
            </a:r>
            <a:r>
              <a:rPr lang="ru-RU" dirty="0" smtClean="0"/>
              <a:t> модели </a:t>
            </a:r>
            <a:r>
              <a:rPr lang="en-US" dirty="0" smtClean="0"/>
              <a:t>(Model predictive control)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545" y="1803043"/>
            <a:ext cx="37606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Чтобы предсказать траекторию поведения объекта в будущем, </a:t>
            </a:r>
            <a:r>
              <a:rPr lang="ru-RU" i="1" dirty="0" smtClean="0">
                <a:solidFill>
                  <a:srgbClr val="FF0000"/>
                </a:solidFill>
              </a:rPr>
              <a:t>имея его прогнозирующую модель</a:t>
            </a:r>
            <a:r>
              <a:rPr lang="ru-RU" dirty="0" smtClean="0"/>
              <a:t>, необходимо: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Знать начальные условия, </a:t>
            </a:r>
            <a:r>
              <a:rPr lang="ru-RU" smtClean="0"/>
              <a:t>вектор состояния, </a:t>
            </a:r>
            <a:r>
              <a:rPr lang="ru-RU" dirty="0" smtClean="0"/>
              <a:t>в начальный момент времени </a:t>
            </a:r>
            <a:r>
              <a:rPr lang="en-US" dirty="0" smtClean="0"/>
              <a:t>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Задаться управляющей последовательностью </a:t>
            </a:r>
            <a:r>
              <a:rPr lang="en-US" dirty="0" smtClean="0"/>
              <a:t>u(</a:t>
            </a:r>
            <a:r>
              <a:rPr lang="en-US" dirty="0" smtClean="0">
                <a:latin typeface="Symbol" panose="05050102010706020507" pitchFamily="18" charset="2"/>
              </a:rPr>
              <a:t>t</a:t>
            </a:r>
            <a:r>
              <a:rPr lang="en-US" dirty="0" smtClean="0"/>
              <a:t>) </a:t>
            </a:r>
            <a:r>
              <a:rPr lang="ru-RU" dirty="0" smtClean="0"/>
              <a:t>на интервал прогноза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Выбор разных управляющих последовательностей приведет к разным траекториям.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8361" y="1558967"/>
            <a:ext cx="8083639" cy="527667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5409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начальных условий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16229" y="1593805"/>
                <a:ext cx="10515600" cy="4351338"/>
              </a:xfrm>
            </p:spPr>
            <p:txBody>
              <a:bodyPr/>
              <a:lstStyle/>
              <a:p>
                <a:r>
                  <a:rPr lang="ru-RU" dirty="0" smtClean="0"/>
                  <a:t>Для расчета прогноза надо оценить все компоненты вектора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dirty="0" smtClean="0"/>
                  <a:t>, имея только измерения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229" y="1593805"/>
                <a:ext cx="10515600" cy="4351338"/>
              </a:xfrm>
              <a:blipFill rotWithShape="0">
                <a:blip r:embed="rId2" cstate="print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2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658" y="103001"/>
            <a:ext cx="10515600" cy="893611"/>
          </a:xfrm>
        </p:spPr>
        <p:txBody>
          <a:bodyPr/>
          <a:lstStyle/>
          <a:p>
            <a:r>
              <a:rPr lang="ru-RU" dirty="0" smtClean="0"/>
              <a:t>Критерий качества управления</a:t>
            </a:r>
            <a:endParaRPr lang="ru-RU" dirty="0"/>
          </a:p>
        </p:txBody>
      </p:sp>
      <p:pic>
        <p:nvPicPr>
          <p:cNvPr id="4" name="Рисунок 3" descr="http://matlab.exponenta.ru/modelpredict/book1/images_1_2/image014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761" y="4197044"/>
            <a:ext cx="4992710" cy="744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matlab.exponenta.ru/modelpredict/book1/images_1_2/image024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607" y="7784572"/>
            <a:ext cx="3149018" cy="5994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41829" y="7208814"/>
            <a:ext cx="1052633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заданных начальных условиях траектория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зависит от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0457" y="944198"/>
            <a:ext cx="1151800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dirty="0" smtClean="0"/>
              <a:t>Выбор разных управляющих последовательностей приведет к разным траекториям.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Из всего множества траекторий следует выбрать лучшую с точки зрения управления. Это траектории, где объект большую часть времени находится около </a:t>
            </a:r>
            <a:r>
              <a:rPr lang="ru-R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уставки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Здесь подойдет интегральный критерий качества второго порядка:</a:t>
            </a:r>
          </a:p>
          <a:p>
            <a:pPr>
              <a:lnSpc>
                <a:spcPct val="107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302139" y="1975299"/>
                <a:ext cx="3830921" cy="8476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ru-RU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ru-RU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139" y="1975299"/>
                <a:ext cx="3830921" cy="847668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85105" y="2789058"/>
                <a:ext cx="620868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-</a:t>
                </a:r>
                <a:r>
                  <a:rPr lang="ru-RU" dirty="0" smtClean="0"/>
                  <a:t> прогнозное значение вектора регулируемых величин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- вектор </a:t>
                </a:r>
                <a:r>
                  <a:rPr lang="ru-RU" dirty="0" err="1" smtClean="0"/>
                  <a:t>уставок</a:t>
                </a:r>
                <a:r>
                  <a:rPr lang="ru-RU" dirty="0" smtClean="0"/>
                  <a:t> (вообще говоря, переменных во времени)</a:t>
                </a:r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05" y="2789058"/>
                <a:ext cx="6208687" cy="646331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t="-5660" r="-196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70456" y="3549650"/>
            <a:ext cx="11518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Недостаток данного критерия – не учитываются нагрузка на исполнительные устройства. Если близость </a:t>
            </a:r>
            <a:r>
              <a:rPr lang="en-US" b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к </a:t>
            </a:r>
            <a:r>
              <a:rPr lang="ru-RU" dirty="0" err="1" smtClean="0"/>
              <a:t>уставке</a:t>
            </a:r>
            <a:r>
              <a:rPr lang="ru-RU" dirty="0" smtClean="0"/>
              <a:t> обеспечена чрезмерно большим изменением </a:t>
            </a:r>
            <a:r>
              <a:rPr lang="en-US" b="1" dirty="0" smtClean="0"/>
              <a:t>u</a:t>
            </a:r>
            <a:r>
              <a:rPr lang="ru-RU" dirty="0" smtClean="0"/>
              <a:t>, то это тоже плохо. Поэтому используется другой критерий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0456" y="4890289"/>
            <a:ext cx="115180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Теперь критерий учитывает компромисс между штрафом за отклонение от </a:t>
            </a:r>
            <a:r>
              <a:rPr lang="ru-RU" dirty="0" err="1" smtClean="0"/>
              <a:t>уставки</a:t>
            </a:r>
            <a:r>
              <a:rPr lang="ru-RU" dirty="0" smtClean="0"/>
              <a:t> и штрафом за затраты на управление.</a:t>
            </a:r>
            <a:endParaRPr lang="ru-RU" dirty="0"/>
          </a:p>
          <a:p>
            <a:pPr algn="just"/>
            <a:r>
              <a:rPr lang="ru-RU" dirty="0" smtClean="0"/>
              <a:t>Матрицы весов </a:t>
            </a:r>
            <a:r>
              <a:rPr lang="en-US" dirty="0" smtClean="0"/>
              <a:t>R</a:t>
            </a:r>
            <a:r>
              <a:rPr lang="ru-RU" dirty="0" smtClean="0"/>
              <a:t>, </a:t>
            </a:r>
            <a:r>
              <a:rPr lang="en-US" dirty="0" smtClean="0"/>
              <a:t>Q </a:t>
            </a:r>
            <a:r>
              <a:rPr lang="ru-RU" dirty="0" smtClean="0"/>
              <a:t>играют роль, аналогичную матрицам весов в ОМНК и ММНК. Разные компоненты </a:t>
            </a:r>
            <a:r>
              <a:rPr lang="en-US" dirty="0" smtClean="0"/>
              <a:t>y </a:t>
            </a:r>
            <a:r>
              <a:rPr lang="ru-RU" dirty="0" smtClean="0"/>
              <a:t>и </a:t>
            </a:r>
            <a:r>
              <a:rPr lang="en-US" dirty="0" smtClean="0"/>
              <a:t>u </a:t>
            </a:r>
            <a:r>
              <a:rPr lang="ru-RU" dirty="0" smtClean="0"/>
              <a:t>могут иметь различную размерность. Кроме того, требуется сопоставление затрат на управление с отклонением от </a:t>
            </a:r>
            <a:r>
              <a:rPr lang="ru-RU" dirty="0" err="1" smtClean="0"/>
              <a:t>уставки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2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166" y="159063"/>
            <a:ext cx="1153547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Компромисс между интегральным рассогласованием и затратами на управление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9961" y="1701151"/>
            <a:ext cx="8381074" cy="4875047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386946" y="1825625"/>
            <a:ext cx="5430982" cy="4351338"/>
          </a:xfrm>
        </p:spPr>
        <p:txBody>
          <a:bodyPr/>
          <a:lstStyle/>
          <a:p>
            <a:pPr marL="0" indent="228600">
              <a:buNone/>
            </a:pPr>
            <a:r>
              <a:rPr lang="ru-RU" dirty="0" smtClean="0"/>
              <a:t>Линия соответствует одному и тому же значению критерия  при разных штрафах на управление и отклонение регулируемых параметров от </a:t>
            </a:r>
            <a:r>
              <a:rPr lang="ru-RU" dirty="0" err="1" smtClean="0"/>
              <a:t>уставки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6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4820"/>
            <a:ext cx="10515600" cy="806853"/>
          </a:xfrm>
        </p:spPr>
        <p:txBody>
          <a:bodyPr/>
          <a:lstStyle/>
          <a:p>
            <a:r>
              <a:rPr lang="ru-RU" dirty="0" smtClean="0"/>
              <a:t>Задачи </a:t>
            </a:r>
            <a:r>
              <a:rPr lang="en-US" dirty="0" smtClean="0"/>
              <a:t>LQR </a:t>
            </a:r>
            <a:r>
              <a:rPr lang="ru-RU" dirty="0" smtClean="0"/>
              <a:t>и </a:t>
            </a:r>
            <a:r>
              <a:rPr lang="en-US" dirty="0" smtClean="0"/>
              <a:t>MPC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8488" y="975018"/>
            <a:ext cx="11345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Возникает вопрос, как минимизировать критерий. Существует решение задачи на бесконечном горизонте, известное как аналитическое конструирование регулятора. Иностранное название – линейно-квадратичный регулятор</a:t>
            </a:r>
            <a:r>
              <a:rPr lang="en-US" dirty="0" smtClean="0"/>
              <a:t> (LQR, </a:t>
            </a:r>
            <a:r>
              <a:rPr lang="en-US" dirty="0" smtClean="0">
                <a:hlinkClick r:id="rId2"/>
              </a:rPr>
              <a:t>https://en.wikipedia.org/wiki/Linear-quadratic_regulator</a:t>
            </a:r>
            <a:r>
              <a:rPr lang="en-US" dirty="0" smtClean="0"/>
              <a:t>)</a:t>
            </a:r>
            <a:r>
              <a:rPr lang="ru-RU" dirty="0" smtClean="0"/>
              <a:t>. Задача приводит к решению уравнений </a:t>
            </a:r>
            <a:r>
              <a:rPr lang="ru-RU" dirty="0" err="1" smtClean="0"/>
              <a:t>Риккати</a:t>
            </a:r>
            <a:r>
              <a:rPr lang="ru-RU" dirty="0" smtClean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8488" y="2294984"/>
            <a:ext cx="10915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Подход </a:t>
            </a:r>
            <a:r>
              <a:rPr lang="en-US" dirty="0" smtClean="0"/>
              <a:t>MPC -</a:t>
            </a:r>
            <a:r>
              <a:rPr lang="ru-RU" dirty="0" smtClean="0"/>
              <a:t> использовать конечный горизонт прогноза </a:t>
            </a:r>
            <a:r>
              <a:rPr lang="en-US" b="1" i="1" dirty="0" smtClean="0"/>
              <a:t>P</a:t>
            </a:r>
            <a:r>
              <a:rPr lang="ru-RU" dirty="0" smtClean="0"/>
              <a:t> в критерии качества управления.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3674" y="5129071"/>
            <a:ext cx="11345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решить поставленную оптимизационную задачу, надо свести ее к стандартным оптимизационным задачам и задействовать соответствующий мат. аппарат. Для этого необходимо</a:t>
            </a:r>
          </a:p>
          <a:p>
            <a:pPr marL="342900" indent="-342900">
              <a:buAutoNum type="arabicPeriod"/>
            </a:pPr>
            <a:r>
              <a:rPr lang="ru-RU" dirty="0" smtClean="0"/>
              <a:t>учесть, что траектория </a:t>
            </a:r>
            <a:r>
              <a:rPr lang="en-US" dirty="0" smtClean="0"/>
              <a:t>y </a:t>
            </a:r>
            <a:r>
              <a:rPr lang="ru-RU" dirty="0" smtClean="0"/>
              <a:t>зависит от управления </a:t>
            </a:r>
            <a:r>
              <a:rPr lang="en-US" dirty="0" smtClean="0"/>
              <a:t>u</a:t>
            </a:r>
            <a:r>
              <a:rPr lang="ru-RU" dirty="0" smtClean="0"/>
              <a:t>, получится критерий относительно только </a:t>
            </a:r>
            <a:r>
              <a:rPr lang="en-US" dirty="0" smtClean="0"/>
              <a:t>u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переписать критерий качества в векторном виде, подобном критерию ММНК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89580" y="3051317"/>
                <a:ext cx="6278514" cy="11292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580" y="3051317"/>
                <a:ext cx="6278514" cy="11292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9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580"/>
            <a:ext cx="10515600" cy="755336"/>
          </a:xfrm>
        </p:spPr>
        <p:txBody>
          <a:bodyPr/>
          <a:lstStyle/>
          <a:p>
            <a:r>
              <a:rPr lang="ru-RU" dirty="0" smtClean="0"/>
              <a:t>Критерий </a:t>
            </a:r>
            <a:r>
              <a:rPr lang="en-US" dirty="0" smtClean="0"/>
              <a:t>MPC</a:t>
            </a:r>
            <a:r>
              <a:rPr lang="ru-RU" dirty="0" smtClean="0"/>
              <a:t> в векторном виде</a:t>
            </a:r>
            <a:endParaRPr lang="ru-RU" dirty="0"/>
          </a:p>
        </p:txBody>
      </p:sp>
      <p:pic>
        <p:nvPicPr>
          <p:cNvPr id="5" name="Рисунок 4" descr="http://matlab.exponenta.ru/modelpredict/book1/images_1_2/image053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300" y="6065460"/>
            <a:ext cx="3889815" cy="425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Рисунок 122" descr="http://matlab.exponenta.ru/modelpredict/book1/images_1_2/image05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65" y="4534418"/>
            <a:ext cx="4387562" cy="42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121" descr="http://matlab.exponenta.ru/modelpredict/book1/images_1_2/image056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65" y="5115097"/>
            <a:ext cx="4001400" cy="38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6468" y="225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46468" y="27872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12" y="1355099"/>
            <a:ext cx="6427421" cy="12236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6468" y="1066183"/>
            <a:ext cx="342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Исходный критерий управления: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6468" y="2646094"/>
            <a:ext cx="11080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Введем векторы, которые будут содержать траекторию регулируемой величины и траекторию управления на горизонте </a:t>
            </a:r>
            <a:r>
              <a:rPr lang="en-US" dirty="0" smtClean="0"/>
              <a:t>P</a:t>
            </a:r>
            <a:endParaRPr lang="ru-RU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6468" y="5696128"/>
            <a:ext cx="4213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Критерий управления в векторном виде:</a:t>
            </a:r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25122" y="3234670"/>
                <a:ext cx="1948867" cy="1189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22" y="3234670"/>
                <a:ext cx="1948867" cy="11891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093046" y="3307518"/>
                <a:ext cx="2245999" cy="1188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046" y="3307518"/>
                <a:ext cx="2245999" cy="11881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761535" y="3265989"/>
                <a:ext cx="1909625" cy="1188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1]</m:t>
                          </m:r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ru-RU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ru-RU" i="0">
                                            <a:latin typeface="Cambria Math" panose="02040503050406030204" pitchFamily="18" charset="0"/>
                                          </a:rPr>
                                          <m:t>+2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535" y="3265989"/>
                <a:ext cx="1909625" cy="11881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68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344" y="64242"/>
            <a:ext cx="10515600" cy="5538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Выразим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через </a:t>
            </a:r>
            <a:r>
              <a:rPr lang="en-US" i="1" dirty="0" smtClean="0"/>
              <a:t>u</a:t>
            </a:r>
            <a:endParaRPr lang="ru-RU" i="1" dirty="0"/>
          </a:p>
        </p:txBody>
      </p:sp>
      <p:pic>
        <p:nvPicPr>
          <p:cNvPr id="8" name="Рисунок 7" descr="http://matlab.exponenta.ru/modelpredict/book1/images_1_2/image057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16" y="2222511"/>
            <a:ext cx="6654241" cy="146754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69872" y="1889796"/>
            <a:ext cx="10915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Прогноз </a:t>
            </a:r>
            <a:r>
              <a:rPr lang="en-US" dirty="0" smtClean="0"/>
              <a:t>y </a:t>
            </a:r>
            <a:r>
              <a:rPr lang="ru-RU" dirty="0" smtClean="0"/>
              <a:t>в зависимости от управления:</a:t>
            </a:r>
            <a:endParaRPr lang="ru-RU" dirty="0"/>
          </a:p>
        </p:txBody>
      </p:sp>
      <p:pic>
        <p:nvPicPr>
          <p:cNvPr id="10" name="Рисунок 9" descr="http://matlab.exponenta.ru/modelpredict/book1/images_1_2/image058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81" y="4481894"/>
            <a:ext cx="1443507" cy="349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matlab.exponenta.ru/modelpredict/book1/images_1_2/image059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81" y="4895406"/>
            <a:ext cx="1154694" cy="1332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matlab.exponenta.ru/modelpredict/book1/images_1_2/image060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394" y="4947974"/>
            <a:ext cx="3065172" cy="128021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74094" y="3605415"/>
                <a:ext cx="1091531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 smtClean="0"/>
                  <a:t>В итоге, как указывалось изначально, вся траектория зависит от начальных условий, заданных вектором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dirty="0" smtClean="0"/>
                  <a:t> и траектории управления</a:t>
                </a:r>
                <a:r>
                  <a:rPr lang="ru-RU" dirty="0"/>
                  <a:t>. С учетом введенных ранее векторных обозначений можно легко записать прогноз в виде</a:t>
                </a:r>
                <a:r>
                  <a:rPr lang="ru-RU" dirty="0" smtClean="0"/>
                  <a:t>:</a:t>
                </a:r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94" y="3605415"/>
                <a:ext cx="10915312" cy="923330"/>
              </a:xfrm>
              <a:prstGeom prst="rect">
                <a:avLst/>
              </a:prstGeom>
              <a:blipFill rotWithShape="0">
                <a:blip r:embed="rId6"/>
                <a:stretch>
                  <a:fillRect l="-447" t="-3289" r="-447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74094" y="6273676"/>
            <a:ext cx="5225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Здесь еще более явно видна зависимость </a:t>
            </a:r>
            <a:r>
              <a:rPr lang="en-US" dirty="0" smtClean="0"/>
              <a:t>y </a:t>
            </a:r>
            <a:r>
              <a:rPr lang="ru-RU" dirty="0" smtClean="0"/>
              <a:t>от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u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004399" y="1089567"/>
                <a:ext cx="117532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399" y="1089567"/>
                <a:ext cx="1175322" cy="9233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9872" y="1082408"/>
                <a:ext cx="2159053" cy="811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̃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̃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̃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72" y="1082408"/>
                <a:ext cx="2159053" cy="8117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9872" y="716564"/>
            <a:ext cx="1010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Траектория регулируемой величины связана с управлением через модель в пространстве состояний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422793" y="1089567"/>
                <a:ext cx="125976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1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 1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[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1]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793" y="1089567"/>
                <a:ext cx="1259767" cy="923330"/>
              </a:xfrm>
              <a:prstGeom prst="rect">
                <a:avLst/>
              </a:prstGeom>
              <a:blipFill rotWithShape="1">
                <a:blip r:embed="rId9"/>
                <a:stretch>
                  <a:fillRect b="-59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7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689</Words>
  <Application>Microsoft Office PowerPoint</Application>
  <PresentationFormat>Широкоэкранный</PresentationFormat>
  <Paragraphs>101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Задача MPC без ограничений</vt:lpstr>
      <vt:lpstr>Литература</vt:lpstr>
      <vt:lpstr>Оптимальное управление по прогнозирущей модели (Model predictive control)</vt:lpstr>
      <vt:lpstr>Оценка начальных условий</vt:lpstr>
      <vt:lpstr>Критерий качества управления</vt:lpstr>
      <vt:lpstr>Компромисс между интегральным рассогласованием и затратами на управление</vt:lpstr>
      <vt:lpstr>Задачи LQR и MPC</vt:lpstr>
      <vt:lpstr>Критерий MPC в векторном виде</vt:lpstr>
      <vt:lpstr>Выразим y через u</vt:lpstr>
      <vt:lpstr>Решение задачи MPC без ограничений</vt:lpstr>
      <vt:lpstr>Влияние погрешности модели</vt:lpstr>
      <vt:lpstr>Короткая форма MPC без ограничений</vt:lpstr>
      <vt:lpstr>Пример расчета MPC-контроллера</vt:lpstr>
      <vt:lpstr>Рекомендации по реализации и отладке</vt:lpstr>
      <vt:lpstr>Алгоритм MPC</vt:lpstr>
      <vt:lpstr>Последствия перехода к конечному горизонту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MPC</dc:title>
  <dc:creator>Victor</dc:creator>
  <cp:lastModifiedBy>Victor</cp:lastModifiedBy>
  <cp:revision>79</cp:revision>
  <dcterms:created xsi:type="dcterms:W3CDTF">2017-02-19T12:08:04Z</dcterms:created>
  <dcterms:modified xsi:type="dcterms:W3CDTF">2018-04-13T17:30:18Z</dcterms:modified>
</cp:coreProperties>
</file>