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5" r:id="rId1"/>
  </p:sldMasterIdLst>
  <p:notesMasterIdLst>
    <p:notesMasterId r:id="rId20"/>
  </p:notesMasterIdLst>
  <p:handoutMasterIdLst>
    <p:handoutMasterId r:id="rId21"/>
  </p:handoutMasterIdLst>
  <p:sldIdLst>
    <p:sldId id="281" r:id="rId2"/>
    <p:sldId id="273" r:id="rId3"/>
    <p:sldId id="274" r:id="rId4"/>
    <p:sldId id="260" r:id="rId5"/>
    <p:sldId id="283" r:id="rId6"/>
    <p:sldId id="284" r:id="rId7"/>
    <p:sldId id="285" r:id="rId8"/>
    <p:sldId id="290" r:id="rId9"/>
    <p:sldId id="288" r:id="rId10"/>
    <p:sldId id="286" r:id="rId11"/>
    <p:sldId id="293" r:id="rId12"/>
    <p:sldId id="291" r:id="rId13"/>
    <p:sldId id="289" r:id="rId14"/>
    <p:sldId id="292" r:id="rId15"/>
    <p:sldId id="258" r:id="rId16"/>
    <p:sldId id="275" r:id="rId17"/>
    <p:sldId id="263" r:id="rId18"/>
    <p:sldId id="262" r:id="rId19"/>
  </p:sldIdLst>
  <p:sldSz cx="9144000" cy="6858000" type="screen4x3"/>
  <p:notesSz cx="10234613" cy="7099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97" d="100"/>
          <a:sy n="97" d="100"/>
        </p:scale>
        <p:origin x="-38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5164" cy="354799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797804" y="1"/>
            <a:ext cx="4435163" cy="354799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3A4AC6D-1384-4613-9EDF-1FF0E079B65A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742844"/>
            <a:ext cx="4435164" cy="354799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797804" y="6742844"/>
            <a:ext cx="4435163" cy="354799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BA7595-984A-4076-B6D8-9074DAC7B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49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5164" cy="354799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797804" y="1"/>
            <a:ext cx="4435163" cy="354799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1069251-213B-4ED5-A952-BB72C4594B95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1813"/>
            <a:ext cx="3549650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23627" y="3372251"/>
            <a:ext cx="8187361" cy="3194851"/>
          </a:xfrm>
          <a:prstGeom prst="rect">
            <a:avLst/>
          </a:prstGeom>
        </p:spPr>
        <p:txBody>
          <a:bodyPr vert="horz" lIns="95079" tIns="47540" rIns="95079" bIns="4754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742844"/>
            <a:ext cx="4435164" cy="354799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797804" y="6742844"/>
            <a:ext cx="4435163" cy="354799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09C88B-45FC-405C-948A-B06AA705D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781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2519" indent="-2971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88491" indent="-23769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63888" indent="-23769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39285" indent="-23769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14681" indent="-2376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0078" indent="-2376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65474" indent="-2376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40871" indent="-2376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DD3A28A-443C-49B9-B357-E3295C75C016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4C68CA-FF70-492B-B2A3-2DE1536FF8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E6FEF-4807-4404-85D1-A1D9CFE7EF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D8C69-DE91-405C-97F4-0E1C1BA0B2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8AEA0-CBCD-4167-8781-9C2D4A8AE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71605-D91C-4705-ACD8-1C56C9840B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2AE88-9AF9-442E-BCCD-307A4108E4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48FB7-E027-48C0-951B-CB68041AAE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CE92E-4A1C-421A-AE67-3FD4E9E9BA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D8F6B-1F54-4477-874B-2014654797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813C9-882B-4312-A5E6-B7502ABF5A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96181-07DC-4561-BF46-FAB979AD86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47E74B-F9DD-47B9-BC03-2EB0F0684C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EB9AB622-9F7C-4E12-8A08-434C07FFFF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mtClean="0"/>
              <a:t>Джон фон Нейман (1903-1957)</a:t>
            </a:r>
          </a:p>
        </p:txBody>
      </p:sp>
      <p:pic>
        <p:nvPicPr>
          <p:cNvPr id="12291" name="Picture 2" descr="http://4.bp.blogspot.com/-f_MBNkNL440/UFTMTV_4oDI/AAAAAAAABfY/nSW2d9aQTt4/s1600/john_von_neumann.jpg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1447800"/>
            <a:ext cx="3505200" cy="516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Выполнение команды </a:t>
            </a:r>
            <a:r>
              <a:rPr lang="ru-RU" dirty="0" smtClean="0"/>
              <a:t>условного перехода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608405"/>
            <a:ext cx="8229600" cy="128719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После выполнения команды сложения СК=</a:t>
            </a:r>
            <a:r>
              <a:rPr lang="en-US" dirty="0" smtClean="0">
                <a:solidFill>
                  <a:schemeClr val="tx1"/>
                </a:solidFill>
              </a:rPr>
              <a:t>0x002</a:t>
            </a:r>
            <a:r>
              <a:rPr lang="ru-RU" dirty="0" smtClean="0">
                <a:solidFill>
                  <a:schemeClr val="tx1"/>
                </a:solidFill>
              </a:rPr>
              <a:t>. По этому адресу лежит команда</a:t>
            </a:r>
          </a:p>
          <a:p>
            <a:pPr marL="0" indent="0" algn="ctr">
              <a:buNone/>
            </a:pP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jz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@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0x004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96995"/>
            <a:ext cx="1603101" cy="206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55501" y="2819400"/>
            <a:ext cx="73122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Как мы помним, в аккумуляторе после сложения у нас лежит 0. Поэтому нужно сделать переход по адресу </a:t>
            </a:r>
            <a:r>
              <a:rPr lang="en-US" sz="2400" dirty="0" smtClean="0">
                <a:solidFill>
                  <a:schemeClr val="tx1"/>
                </a:solidFill>
              </a:rPr>
              <a:t>0x004</a:t>
            </a:r>
            <a:r>
              <a:rPr lang="ru-RU" sz="2400" dirty="0" smtClean="0">
                <a:solidFill>
                  <a:schemeClr val="tx1"/>
                </a:solidFill>
              </a:rPr>
              <a:t>. Для этого на следующем шаге в счетчике команд должно оказаться не текущее значение плюс один (</a:t>
            </a:r>
            <a:r>
              <a:rPr lang="en-US" sz="2400" dirty="0" smtClean="0">
                <a:solidFill>
                  <a:schemeClr val="tx1"/>
                </a:solidFill>
              </a:rPr>
              <a:t>0x003</a:t>
            </a:r>
            <a:r>
              <a:rPr lang="ru-RU" sz="2400" dirty="0" smtClean="0">
                <a:solidFill>
                  <a:schemeClr val="tx1"/>
                </a:solidFill>
              </a:rPr>
              <a:t>), а значение </a:t>
            </a:r>
            <a:r>
              <a:rPr lang="en-US" sz="2400" dirty="0" smtClean="0">
                <a:solidFill>
                  <a:schemeClr val="tx1"/>
                </a:solidFill>
              </a:rPr>
              <a:t>0x004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Собственно, УУ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просто записывает </a:t>
            </a:r>
            <a:r>
              <a:rPr lang="en-US" sz="2400" dirty="0" smtClean="0">
                <a:solidFill>
                  <a:schemeClr val="tx1"/>
                </a:solidFill>
              </a:rPr>
              <a:t>0x004 </a:t>
            </a:r>
            <a:r>
              <a:rPr lang="ru-RU" sz="2400" dirty="0" smtClean="0">
                <a:solidFill>
                  <a:schemeClr val="tx1"/>
                </a:solidFill>
              </a:rPr>
              <a:t>в СК.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По адресу </a:t>
            </a:r>
            <a:r>
              <a:rPr lang="en-US" sz="2400" dirty="0" smtClean="0">
                <a:solidFill>
                  <a:schemeClr val="tx1"/>
                </a:solidFill>
              </a:rPr>
              <a:t>0x004 </a:t>
            </a:r>
            <a:r>
              <a:rPr lang="ru-RU" sz="2400" dirty="0" smtClean="0">
                <a:solidFill>
                  <a:schemeClr val="tx1"/>
                </a:solidFill>
              </a:rPr>
              <a:t>лежит команда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u="none" strike="noStrike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400" u="none" strike="noStrike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@0x102, A</a:t>
            </a:r>
            <a:endParaRPr lang="en-US" sz="2400" b="0" i="0" u="none" strike="noStrike" dirty="0" smtClean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Еще раз посмотрим на код. Что запишется по адресу </a:t>
            </a:r>
            <a:r>
              <a:rPr lang="en-US" sz="4000" dirty="0" smtClean="0"/>
              <a:t>0x102?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674346"/>
              </p:ext>
            </p:extLst>
          </p:nvPr>
        </p:nvGraphicFramePr>
        <p:xfrm>
          <a:off x="228600" y="1600200"/>
          <a:ext cx="8534401" cy="49382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829734"/>
                <a:gridCol w="1832088"/>
                <a:gridCol w="4805779"/>
              </a:tblGrid>
              <a:tr h="407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Область памяти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Адрес памяти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Содержимо</a:t>
                      </a:r>
                      <a:r>
                        <a:rPr lang="ru-RU" sz="1400" b="1" u="none" strike="noStrike" baseline="0" dirty="0" smtClean="0">
                          <a:effectLst/>
                        </a:rPr>
                        <a:t>е ячейки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Пояснение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ctr"/>
                </a:tc>
              </a:tr>
              <a:tr h="350735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Команды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</a:t>
                      </a:r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A, @0x100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Записать в А значение, хранящееся в ячейке 0x100 (это не то же самое, что записать значение 0x100!)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 A, @0x101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Добавить к А значение из ячейки 0x101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jz</a:t>
                      </a:r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A, @</a:t>
                      </a:r>
                      <a:r>
                        <a:rPr lang="en-US" sz="14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Если в результате сложения получился 0, перейти к ячейке 0x010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350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 A, 0x10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Добавить 0x10 к аккумулятору (на этот раз добавляется само значение 0x10, а не содержимое ячейки 0x10!)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</a:t>
                      </a:r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@0x102, 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Записать в ячейку с адресом 102 содержимое аккумулятора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407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&lt;завершение программы&gt;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0x0FF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Данные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0xFF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0x1FF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0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ru-RU" dirty="0" smtClean="0"/>
              <a:t>Самостоятельная проработка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Как будет работать команда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@0x102,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Как будет работать </a:t>
            </a:r>
            <a:r>
              <a:rPr lang="ru-RU" dirty="0" smtClean="0">
                <a:solidFill>
                  <a:schemeClr val="tx1"/>
                </a:solidFill>
              </a:rPr>
              <a:t>команда безусловного перехода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0x020 </a:t>
            </a:r>
            <a:r>
              <a:rPr lang="ru-RU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endParaRPr lang="ru-RU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Все-таки, как УУ различает команды между собой? Чем отличаются ,например, от ?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Как АЛУ различает действия между собой? Как умножить два числа или выполнить побитовую операцию на АЛУ?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Как память с произвольным доступом отличает операции записи и чтения?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7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r>
              <a:rPr lang="ru-RU" sz="3200" dirty="0" smtClean="0"/>
              <a:t>Эффективность архитектуры фон Неймана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2133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Еще раз подчеркнем, что команды и данные в архитектуре фон Неймана хранятся физически в одном и том же модуле памяти.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 1940-х годах это была прорывная идея, т.к. в результате использования электронной памяти вместо перфолент скорость работы ЭВМ значительно увеличилась и получилось легко организовать условный переход (см. команду </a:t>
            </a:r>
            <a:r>
              <a:rPr lang="en-US" dirty="0" err="1" smtClean="0">
                <a:solidFill>
                  <a:schemeClr val="tx1"/>
                </a:solidFill>
              </a:rPr>
              <a:t>jz</a:t>
            </a:r>
            <a:r>
              <a:rPr lang="ru-RU" dirty="0" smtClean="0">
                <a:solidFill>
                  <a:schemeClr val="tx1"/>
                </a:solidFill>
              </a:rPr>
              <a:t>).  </a:t>
            </a:r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794969"/>
              </p:ext>
            </p:extLst>
          </p:nvPr>
        </p:nvGraphicFramePr>
        <p:xfrm>
          <a:off x="125360" y="3038168"/>
          <a:ext cx="8915401" cy="37569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7340"/>
                <a:gridCol w="1352677"/>
                <a:gridCol w="1107284"/>
                <a:gridCol w="1488937"/>
                <a:gridCol w="1088985"/>
                <a:gridCol w="1270089"/>
                <a:gridCol w="1270089"/>
              </a:tblGrid>
              <a:tr h="5334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Компьютер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Тип элементной базы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Представление чисел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Ввод программ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Наличие условных переходов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Разделение на команды и данные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Быстродействие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4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Z3, </a:t>
                      </a:r>
                      <a:r>
                        <a:rPr lang="en-US" sz="1200" kern="1200" dirty="0" err="1">
                          <a:effectLst/>
                        </a:rPr>
                        <a:t>Германия</a:t>
                      </a:r>
                      <a:r>
                        <a:rPr lang="en-US" sz="1200" kern="1200" dirty="0">
                          <a:effectLst/>
                        </a:rPr>
                        <a:t>, </a:t>
                      </a:r>
                      <a:r>
                        <a:rPr lang="ru-RU" sz="1200" kern="1200" dirty="0">
                          <a:effectLst/>
                        </a:rPr>
                        <a:t>1941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Электро-механический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двоичное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перфолента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нет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оп за 0.8 сек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19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МАРК-1, Гарвардский университет и IBM, 1944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Электро-механический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десятичное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перфолента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нет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да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3 оп/сек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ЭНИАК, США, 1945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Электронный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десятичное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ручная коммутация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нет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да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5000 оп/сек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54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EDSAC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Кембриджский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университет, 1949 (первый 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Электронный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Двоичное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200" dirty="0" smtClean="0"/>
                        <a:t>«хранимые программы» - прямая запись машинных</a:t>
                      </a:r>
                      <a:r>
                        <a:rPr lang="ru-RU" altLang="ru-RU" sz="1200" baseline="0" dirty="0" smtClean="0"/>
                        <a:t> кодов в память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13" marR="78413" marT="39194" marB="39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 15000 оп/сек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5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ru-RU" dirty="0"/>
              <a:t>После фон Неймана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3505200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</a:rPr>
              <a:t>В дальнейшем такое двойное использование памяти наоборот стало ограничением, т.к. невозможно из одного модуля памяти одновременно считывать команды и данные.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На новом витке вернулись к разделению команд и данных. Такая архитектура была названа Гарвардской </a:t>
            </a:r>
            <a:r>
              <a:rPr lang="ru-RU" sz="1800" dirty="0" smtClean="0">
                <a:solidFill>
                  <a:schemeClr val="tx1"/>
                </a:solidFill>
              </a:rPr>
              <a:t>– по </a:t>
            </a:r>
            <a:r>
              <a:rPr lang="ru-RU" sz="1800" dirty="0">
                <a:solidFill>
                  <a:schemeClr val="tx1"/>
                </a:solidFill>
              </a:rPr>
              <a:t>происхождению первой в США ЭВМ МАРК 1 (Гарвардский Университет)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196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400" dirty="0" smtClean="0"/>
              <a:t>Адресуемая память</a:t>
            </a:r>
            <a:r>
              <a:rPr lang="en-US" altLang="ru-RU" sz="3400" dirty="0" smtClean="0"/>
              <a:t> </a:t>
            </a:r>
            <a:r>
              <a:rPr lang="ru-RU" altLang="ru-RU" sz="3400" dirty="0" smtClean="0"/>
              <a:t>с произвольным доступом </a:t>
            </a:r>
            <a:r>
              <a:rPr lang="en-US" altLang="ru-RU" sz="3400" dirty="0" smtClean="0"/>
              <a:t>(random access memory, RAM)</a:t>
            </a:r>
            <a:endParaRPr lang="ru-RU" altLang="ru-RU" sz="3400" dirty="0" smtClean="0"/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381000" y="1981200"/>
            <a:ext cx="8164513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/>
              <a:t>Для понимания архитектуры фон Неймана необходимо ввести понятие адресуемой памяти.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/>
              <a:t>Аналитическая машина Бэббиджа имела 1000 регистров памяти. Пронумеруем эти регистры по порядку. Тогда номер регистра будет его адресом. А совокупность пронумерованных регистров – адресуемой памятью с произвольным доступом (</a:t>
            </a:r>
            <a:r>
              <a:rPr lang="en-US" altLang="ru-RU" sz="1800" dirty="0"/>
              <a:t>Random Access Memory</a:t>
            </a:r>
            <a:r>
              <a:rPr lang="ru-RU" altLang="ru-RU" sz="1800" dirty="0"/>
              <a:t>, </a:t>
            </a:r>
            <a:r>
              <a:rPr lang="en-US" altLang="ru-RU" sz="1800" dirty="0"/>
              <a:t>RAM</a:t>
            </a:r>
            <a:r>
              <a:rPr lang="ru-RU" altLang="ru-RU" sz="1800" dirty="0"/>
              <a:t>). Регистры, из которых мы построили память принято называть ячейками памяти.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/>
              <a:t>При операции записи в память необходимо указать адрес ячейки (от 1 до 1000) и данные, которые будут записаны в ячейку с этим адресом (т.е. в регистр с соответствующим номером). При чтении также необходимо указать адрес и получить данные из соответствующей ячейки.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400" smtClean="0"/>
              <a:t>Адресуемая память</a:t>
            </a:r>
            <a:r>
              <a:rPr lang="en-US" altLang="ru-RU" sz="3400" smtClean="0"/>
              <a:t> </a:t>
            </a:r>
            <a:r>
              <a:rPr lang="ru-RU" altLang="ru-RU" sz="3400" smtClean="0"/>
              <a:t>с произвольным доступом </a:t>
            </a:r>
            <a:r>
              <a:rPr lang="en-US" altLang="ru-RU" sz="3400" smtClean="0"/>
              <a:t>(random access memory, RAM)</a:t>
            </a:r>
            <a:endParaRPr lang="ru-RU" altLang="ru-RU" sz="3400" smtClean="0"/>
          </a:p>
        </p:txBody>
      </p:sp>
      <p:graphicFrame>
        <p:nvGraphicFramePr>
          <p:cNvPr id="1638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098800" y="3040063"/>
          <a:ext cx="294640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Visio" r:id="rId3" imgW="2946850" imgH="1644062" progId="Visio.Drawing.11">
                  <p:embed/>
                </p:oleObj>
              </mc:Choice>
              <mc:Fallback>
                <p:oleObj name="Visio" r:id="rId3" imgW="2946850" imgH="1644062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3040063"/>
                        <a:ext cx="2946400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88925" y="5675313"/>
            <a:ext cx="80200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/>
              <a:t>В этом примере адрес кодируется 4 двоичными разрядами, а данные – 8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b="1"/>
              <a:t>Сколько ячеек памяти можно адресовать 4-разрядным числом?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4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400" dirty="0" smtClean="0"/>
              <a:t>Арифметико-логическое устройство</a:t>
            </a:r>
          </a:p>
        </p:txBody>
      </p:sp>
      <p:graphicFrame>
        <p:nvGraphicFramePr>
          <p:cNvPr id="17417" name="Object 26"/>
          <p:cNvGraphicFramePr>
            <a:graphicFrameLocks noGrp="1" noChangeAspect="1"/>
          </p:cNvGraphicFramePr>
          <p:nvPr>
            <p:ph idx="1"/>
          </p:nvPr>
        </p:nvGraphicFramePr>
        <p:xfrm>
          <a:off x="533400" y="4724400"/>
          <a:ext cx="1752600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Visio" r:id="rId3" imgW="1521303" imgH="1356588" progId="Visio.Drawing.11">
                  <p:embed/>
                </p:oleObj>
              </mc:Choice>
              <mc:Fallback>
                <p:oleObj name="Visio" r:id="rId3" imgW="1521303" imgH="1356588" progId="Visio.Drawing.11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24400"/>
                        <a:ext cx="1752600" cy="156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6"/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25978047"/>
              </p:ext>
            </p:extLst>
          </p:nvPr>
        </p:nvGraphicFramePr>
        <p:xfrm>
          <a:off x="0" y="1219200"/>
          <a:ext cx="2994025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Visio" r:id="rId5" imgW="2084508" imgH="1470065" progId="Visio.Drawing.11">
                  <p:embed/>
                </p:oleObj>
              </mc:Choice>
              <mc:Fallback>
                <p:oleObj name="Visio" r:id="rId5" imgW="2084508" imgH="1470065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2994025" cy="211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5334000" y="1614488"/>
            <a:ext cx="2224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1800"/>
              <a:t>ACC - </a:t>
            </a:r>
            <a:r>
              <a:rPr lang="ru-RU" altLang="ru-RU" sz="1800"/>
              <a:t>Аккумулятор</a:t>
            </a: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5334000" y="1995488"/>
            <a:ext cx="2301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1800"/>
              <a:t>CMD - </a:t>
            </a:r>
            <a:r>
              <a:rPr lang="ru-RU" altLang="ru-RU" sz="1800"/>
              <a:t>Код команды</a:t>
            </a: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5334000" y="2376488"/>
            <a:ext cx="1927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1800"/>
              <a:t>ARG – </a:t>
            </a:r>
            <a:r>
              <a:rPr lang="ru-RU" altLang="ru-RU" sz="1800"/>
              <a:t>Аргумент</a:t>
            </a: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228600" y="3886200"/>
            <a:ext cx="2511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/>
              <a:t>Запись в аккумулятор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1800" dirty="0"/>
              <a:t>ACC := Z</a:t>
            </a:r>
            <a:endParaRPr lang="ru-RU" altLang="ru-RU" sz="1800" dirty="0"/>
          </a:p>
        </p:txBody>
      </p:sp>
      <p:sp>
        <p:nvSpPr>
          <p:cNvPr id="17416" name="Text Box 17"/>
          <p:cNvSpPr txBox="1">
            <a:spLocks noChangeArrowheads="1"/>
          </p:cNvSpPr>
          <p:nvPr/>
        </p:nvSpPr>
        <p:spPr bwMode="auto">
          <a:xfrm>
            <a:off x="3048000" y="3886200"/>
            <a:ext cx="2600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/>
              <a:t>Выполнение операции</a:t>
            </a:r>
            <a:endParaRPr lang="en-US" altLang="ru-RU" sz="180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1800" dirty="0"/>
              <a:t>ACC := ACC + Z</a:t>
            </a:r>
            <a:endParaRPr lang="ru-RU" altLang="ru-RU" sz="1800" dirty="0"/>
          </a:p>
        </p:txBody>
      </p:sp>
      <p:graphicFrame>
        <p:nvGraphicFramePr>
          <p:cNvPr id="17418" name="Object 30"/>
          <p:cNvGraphicFramePr>
            <a:graphicFrameLocks noChangeAspect="1"/>
          </p:cNvGraphicFramePr>
          <p:nvPr/>
        </p:nvGraphicFramePr>
        <p:xfrm>
          <a:off x="2895600" y="4724400"/>
          <a:ext cx="26670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Visio" r:id="rId7" imgW="2242573" imgH="1356588" progId="Visio.Drawing.11">
                  <p:embed/>
                </p:oleObj>
              </mc:Choice>
              <mc:Fallback>
                <p:oleObj name="Visio" r:id="rId7" imgW="2242573" imgH="1356588" progId="Visio.Drawing.11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724400"/>
                        <a:ext cx="26670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35"/>
          <p:cNvGraphicFramePr>
            <a:graphicFrameLocks noChangeAspect="1"/>
          </p:cNvGraphicFramePr>
          <p:nvPr/>
        </p:nvGraphicFramePr>
        <p:xfrm>
          <a:off x="6553200" y="4953000"/>
          <a:ext cx="1752600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Visio" r:id="rId9" imgW="1447935" imgH="1116125" progId="Visio.Drawing.11">
                  <p:embed/>
                </p:oleObj>
              </mc:Choice>
              <mc:Fallback>
                <p:oleObj name="Visio" r:id="rId9" imgW="1447935" imgH="1116125" progId="Visio.Drawing.11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953000"/>
                        <a:ext cx="1752600" cy="135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Text Box 36"/>
          <p:cNvSpPr txBox="1">
            <a:spLocks noChangeArrowheads="1"/>
          </p:cNvSpPr>
          <p:nvPr/>
        </p:nvSpPr>
        <p:spPr bwMode="auto">
          <a:xfrm>
            <a:off x="5970588" y="3824288"/>
            <a:ext cx="2763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/>
              <a:t>Чтение из аккумулятора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400" smtClean="0"/>
              <a:t>Цикл фон Неймана</a:t>
            </a:r>
          </a:p>
        </p:txBody>
      </p:sp>
      <p:sp>
        <p:nvSpPr>
          <p:cNvPr id="19459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endParaRPr lang="ru-RU" altLang="ru-RU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mtClean="0"/>
              <a:t>Выборка </a:t>
            </a:r>
            <a:r>
              <a:rPr lang="en-US" altLang="ru-RU" smtClean="0"/>
              <a:t>(fetch)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mtClean="0"/>
              <a:t>Декодирование </a:t>
            </a:r>
            <a:r>
              <a:rPr lang="en-US" altLang="ru-RU" smtClean="0"/>
              <a:t>(decode)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mtClean="0"/>
              <a:t>Исполнение (</a:t>
            </a:r>
            <a:r>
              <a:rPr lang="en-US" altLang="ru-RU" smtClean="0"/>
              <a:t>execute</a:t>
            </a:r>
            <a:r>
              <a:rPr lang="ru-RU" altLang="ru-RU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mtClean="0"/>
              <a:t>Архитектура Джона фон Неймана</a:t>
            </a:r>
          </a:p>
        </p:txBody>
      </p:sp>
      <p:sp>
        <p:nvSpPr>
          <p:cNvPr id="13315" name="Rectangle 42"/>
          <p:cNvSpPr>
            <a:spLocks noChangeArrowheads="1"/>
          </p:cNvSpPr>
          <p:nvPr/>
        </p:nvSpPr>
        <p:spPr bwMode="auto">
          <a:xfrm>
            <a:off x="228600" y="1371600"/>
            <a:ext cx="3754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tabLst>
                <a:tab pos="228600" algn="l"/>
              </a:tabLst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Symbol" pitchFamily="18" charset="2"/>
              <a:buChar char=""/>
            </a:pPr>
            <a:r>
              <a:rPr lang="ru-RU" altLang="ru-RU" sz="1800"/>
              <a:t> Кодирование двоичным кодом. </a:t>
            </a:r>
          </a:p>
        </p:txBody>
      </p:sp>
      <p:pic>
        <p:nvPicPr>
          <p:cNvPr id="13316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153400" cy="2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44"/>
          <p:cNvSpPr>
            <a:spLocks noChangeArrowheads="1"/>
          </p:cNvSpPr>
          <p:nvPr/>
        </p:nvSpPr>
        <p:spPr bwMode="auto">
          <a:xfrm>
            <a:off x="152400" y="5318125"/>
            <a:ext cx="876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/>
              <a:t>Переход на двоичную логику позволил использовать хорошо разработанный к тому моменту аппарат алгебры логики для анализа и синтеза узлов вычислительных машин.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mtClean="0"/>
              <a:t>Архитектура Джона фон Неймана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28600" y="1371600"/>
            <a:ext cx="345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tabLst>
                <a:tab pos="228600" algn="l"/>
              </a:tabLst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Symbol" pitchFamily="18" charset="2"/>
              <a:buChar char=""/>
            </a:pPr>
            <a:r>
              <a:rPr lang="ru-RU" altLang="ru-RU" sz="1800" dirty="0"/>
              <a:t> Идея «хранимых программ» 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228600" y="1965325"/>
            <a:ext cx="84582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tabLst>
                <a:tab pos="228600" algn="l"/>
              </a:tabLst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ru-RU" altLang="ru-RU" sz="1800" dirty="0"/>
              <a:t>Команды, так же как и числа, с которыми оперирует компьютер, записываются в двоичном коде.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ru-RU" altLang="ru-RU" sz="1800" dirty="0"/>
              <a:t>Программа может храниться в том же запоминающем устройства, что и промежуточные результаты вычислений, константы и другие числа;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ru-RU" altLang="ru-RU" sz="1800" dirty="0"/>
              <a:t>Появляется возможность перехода в процессе вычислений на тот или иной участок программы в зависимости от результатов вычислений, условных переходов.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ru-RU" altLang="ru-RU" sz="1800" dirty="0"/>
              <a:t>Числовая форма записи программы позволяет производить операции над величинами, которыми </a:t>
            </a:r>
            <a:r>
              <a:rPr lang="ru-RU" altLang="ru-RU" sz="1800" dirty="0" smtClean="0"/>
              <a:t>закодированы </a:t>
            </a:r>
            <a:r>
              <a:rPr lang="ru-RU" altLang="ru-RU" sz="1800" dirty="0"/>
              <a:t>команды программы - самомодификация кода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dirty="0" smtClean="0"/>
              <a:t>Архитектура фон Неймана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03" y="1905000"/>
            <a:ext cx="7617671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>
            <a:noAutofit/>
          </a:bodyPr>
          <a:lstStyle/>
          <a:p>
            <a:r>
              <a:rPr lang="ru-RU" sz="4000" dirty="0" smtClean="0"/>
              <a:t>Сложим </a:t>
            </a:r>
            <a:r>
              <a:rPr lang="ru-RU" sz="4000" dirty="0" err="1" smtClean="0"/>
              <a:t>программно</a:t>
            </a:r>
            <a:r>
              <a:rPr lang="ru-RU" sz="4000" dirty="0" smtClean="0"/>
              <a:t> два числа и проанализируем результат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425665"/>
              </p:ext>
            </p:extLst>
          </p:nvPr>
        </p:nvGraphicFramePr>
        <p:xfrm>
          <a:off x="228600" y="1600200"/>
          <a:ext cx="8534401" cy="49382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829734"/>
                <a:gridCol w="1832088"/>
                <a:gridCol w="4805779"/>
              </a:tblGrid>
              <a:tr h="407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Область памяти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Адрес памяти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Содержимо</a:t>
                      </a:r>
                      <a:r>
                        <a:rPr lang="ru-RU" sz="1400" b="1" u="none" strike="noStrike" baseline="0" dirty="0" smtClean="0">
                          <a:effectLst/>
                        </a:rPr>
                        <a:t>е ячейки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Пояснение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ctr"/>
                </a:tc>
              </a:tr>
              <a:tr h="350735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Команды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</a:t>
                      </a:r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A, @0x100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Записать в А значение, хранящееся в ячейке 0x100 (это не то же самое, что записать значение 0x100!)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 A, @0x101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Добавить к А значение из ячейки 0x101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jz</a:t>
                      </a:r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A, @</a:t>
                      </a:r>
                      <a:r>
                        <a:rPr lang="en-US" sz="14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Если в результате сложения получился 0, перейти к ячейке 0x010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350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 A, 0x10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Добавить 0x10 к аккумулятору (на этот раз добавляется само значение 0x10, а не содержимое ячейки 0x10!)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</a:t>
                      </a:r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@0x102, 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Записать в ячейку с адресом 102 содержимое аккумулятора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407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&lt;завершение программы&gt;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0x0FF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Данные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0xFF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  <a:tr h="20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0x1FF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47" marR="8047" marT="804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81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447800"/>
          </a:xfrm>
        </p:spPr>
        <p:txBody>
          <a:bodyPr/>
          <a:lstStyle/>
          <a:p>
            <a:r>
              <a:rPr lang="ru-RU" altLang="ru-RU" sz="4000" dirty="0" smtClean="0"/>
              <a:t>Запуск процессора и выполнение первой команды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СК изначально указывает на нулевой адрес памяти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УУ пока «не знает», что ему нужно делать, но «знает» что по текущему адресу счетчика команд хранится инструкция (или команда), которую надо будет исполнить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УУ читает </a:t>
            </a:r>
            <a:r>
              <a:rPr lang="ru-RU" dirty="0">
                <a:solidFill>
                  <a:schemeClr val="tx1"/>
                </a:solidFill>
              </a:rPr>
              <a:t>команду </a:t>
            </a:r>
            <a:r>
              <a:rPr lang="ru-RU" dirty="0" smtClean="0">
                <a:solidFill>
                  <a:schemeClr val="tx1"/>
                </a:solidFill>
              </a:rPr>
              <a:t>по нулевому адресу памяти. По нулевому адресу лежит  команда:</a:t>
            </a:r>
          </a:p>
          <a:p>
            <a:pPr marL="0" indent="0" algn="ctr">
              <a:buNone/>
            </a:pP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@0x100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УУ теперь «знает», что ему сейчас делать – надо взять данные из ячейки с адресом </a:t>
            </a:r>
            <a:r>
              <a:rPr lang="en-US" dirty="0" smtClean="0">
                <a:solidFill>
                  <a:schemeClr val="tx1"/>
                </a:solidFill>
              </a:rPr>
              <a:t>0x100 </a:t>
            </a:r>
            <a:r>
              <a:rPr lang="ru-RU" dirty="0" smtClean="0">
                <a:solidFill>
                  <a:schemeClr val="tx1"/>
                </a:solidFill>
              </a:rPr>
              <a:t>и скопировать их в аккумулятор</a:t>
            </a:r>
          </a:p>
        </p:txBody>
      </p:sp>
    </p:spTree>
    <p:extLst>
      <p:ext uri="{BB962C8B-B14F-4D97-AF65-F5344CB8AC3E}">
        <p14:creationId xmlns:p14="http://schemas.microsoft.com/office/powerpoint/2010/main" val="26461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447800"/>
          </a:xfrm>
        </p:spPr>
        <p:txBody>
          <a:bodyPr/>
          <a:lstStyle/>
          <a:p>
            <a:r>
              <a:rPr lang="ru-RU" altLang="ru-RU" sz="3600" dirty="0" smtClean="0"/>
              <a:t>Как УУ копирует данные из заданной ячейки в аккумулятор</a:t>
            </a:r>
            <a:endParaRPr lang="ru-RU" sz="3600" dirty="0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71800"/>
            <a:ext cx="807614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4600" y="1948190"/>
            <a:ext cx="381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@0x100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25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Выполнение </a:t>
            </a:r>
            <a:r>
              <a:rPr lang="ru-RU" dirty="0"/>
              <a:t>следующей команды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После выполнения первой команды счетчик команд инкрементируется, теперь он указывает на ячейку с адресом </a:t>
            </a:r>
            <a:r>
              <a:rPr lang="en-US" dirty="0" smtClean="0">
                <a:solidFill>
                  <a:schemeClr val="tx1"/>
                </a:solidFill>
              </a:rPr>
              <a:t>0x001</a:t>
            </a:r>
            <a:r>
              <a:rPr lang="ru-RU" dirty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 В этой ячейке лежит команда, которая требует сложить с аккумулятором данные из ячейки </a:t>
            </a:r>
            <a:r>
              <a:rPr lang="en-US" dirty="0" smtClean="0">
                <a:solidFill>
                  <a:schemeClr val="tx1"/>
                </a:solidFill>
              </a:rPr>
              <a:t>0x101: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A, @0x101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УУ как и раньше узнает об этом, когда извлечет команду из памяти и внимательно на нее «посмотрит»</a:t>
            </a:r>
          </a:p>
        </p:txBody>
      </p:sp>
    </p:spTree>
    <p:extLst>
      <p:ext uri="{BB962C8B-B14F-4D97-AF65-F5344CB8AC3E}">
        <p14:creationId xmlns:p14="http://schemas.microsoft.com/office/powerpoint/2010/main" val="231077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447800"/>
          </a:xfrm>
        </p:spPr>
        <p:txBody>
          <a:bodyPr/>
          <a:lstStyle/>
          <a:p>
            <a:r>
              <a:rPr lang="ru-RU" altLang="ru-RU" sz="3600" dirty="0" smtClean="0"/>
              <a:t>Как УУ складывает данные из заданной ячейки с аккумулятором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90800" y="1329105"/>
            <a:ext cx="381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A, @0x101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752600"/>
            <a:ext cx="8651446" cy="226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07258" y="4191000"/>
            <a:ext cx="861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В результате АЛУ выполняет команду 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 0x01</a:t>
            </a:r>
          </a:p>
          <a:p>
            <a:pPr marL="0" indent="0">
              <a:buNone/>
            </a:pPr>
            <a:r>
              <a:rPr lang="ru-RU" sz="2800" b="1" dirty="0" smtClean="0">
                <a:cs typeface="Courier New" panose="02070309020205020404" pitchFamily="49" charset="0"/>
              </a:rPr>
              <a:t>Предположим, что АЛУ восьмиразрядное: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0xFF + 0x01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 2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ru-RU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0x100 mod 2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87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1549</TotalTime>
  <Words>1143</Words>
  <Application>Microsoft Office PowerPoint</Application>
  <PresentationFormat>Экран (4:3)</PresentationFormat>
  <Paragraphs>231</Paragraphs>
  <Slides>18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Wingdings</vt:lpstr>
      <vt:lpstr>Calibri</vt:lpstr>
      <vt:lpstr>Times New Roman</vt:lpstr>
      <vt:lpstr>Symbol</vt:lpstr>
      <vt:lpstr>Исполнительная</vt:lpstr>
      <vt:lpstr>Microsoft Visio Drawing</vt:lpstr>
      <vt:lpstr>Джон фон Нейман (1903-1957)</vt:lpstr>
      <vt:lpstr>Архитектура Джона фон Неймана</vt:lpstr>
      <vt:lpstr>Архитектура Джона фон Неймана</vt:lpstr>
      <vt:lpstr>Архитектура фон Неймана</vt:lpstr>
      <vt:lpstr>Сложим программно два числа и проанализируем результат</vt:lpstr>
      <vt:lpstr>Запуск процессора и выполнение первой команды</vt:lpstr>
      <vt:lpstr>Как УУ копирует данные из заданной ячейки в аккумулятор</vt:lpstr>
      <vt:lpstr>Выполнение следующей команды</vt:lpstr>
      <vt:lpstr>Как УУ складывает данные из заданной ячейки с аккумулятором</vt:lpstr>
      <vt:lpstr>Выполнение команды условного перехода</vt:lpstr>
      <vt:lpstr>Еще раз посмотрим на код. Что запишется по адресу 0x102?</vt:lpstr>
      <vt:lpstr>Самостоятельная проработка</vt:lpstr>
      <vt:lpstr>Эффективность архитектуры фон Неймана</vt:lpstr>
      <vt:lpstr>После фон Неймана</vt:lpstr>
      <vt:lpstr>Адресуемая память с произвольным доступом (random access memory, RAM)</vt:lpstr>
      <vt:lpstr>Адресуемая память с произвольным доступом (random access memory, RAM)</vt:lpstr>
      <vt:lpstr>Арифметико-логическое устройство</vt:lpstr>
      <vt:lpstr>Цикл фон Неймана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</dc:creator>
  <cp:lastModifiedBy>Victor</cp:lastModifiedBy>
  <cp:revision>40</cp:revision>
  <cp:lastPrinted>2014-10-19T15:05:31Z</cp:lastPrinted>
  <dcterms:created xsi:type="dcterms:W3CDTF">2011-08-31T14:02:26Z</dcterms:created>
  <dcterms:modified xsi:type="dcterms:W3CDTF">2014-10-19T15:07:52Z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