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8" r:id="rId4"/>
    <p:sldId id="270" r:id="rId5"/>
    <p:sldId id="271" r:id="rId6"/>
    <p:sldId id="272" r:id="rId7"/>
    <p:sldId id="269" r:id="rId8"/>
    <p:sldId id="258" r:id="rId9"/>
    <p:sldId id="257" r:id="rId10"/>
    <p:sldId id="259" r:id="rId11"/>
    <p:sldId id="261" r:id="rId12"/>
    <p:sldId id="262" r:id="rId13"/>
    <p:sldId id="274" r:id="rId14"/>
    <p:sldId id="275" r:id="rId15"/>
    <p:sldId id="273" r:id="rId16"/>
    <p:sldId id="264" r:id="rId17"/>
    <p:sldId id="278" r:id="rId18"/>
    <p:sldId id="276" r:id="rId19"/>
    <p:sldId id="277" r:id="rId20"/>
    <p:sldId id="263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55" autoAdjust="0"/>
  </p:normalViewPr>
  <p:slideViewPr>
    <p:cSldViewPr>
      <p:cViewPr varScale="1">
        <p:scale>
          <a:sx n="100" d="100"/>
          <a:sy n="100" d="100"/>
        </p:scale>
        <p:origin x="19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D6461-4E22-441D-B63D-D87EB35A9469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4FF25-3101-40AC-81FE-C26103108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8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4FF25-3101-40AC-81FE-C261031081C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7159-EC2B-487F-9A46-47B73C861A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930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9F860-CB4A-4440-9BBB-60E7EBC731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8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7BD0-D071-4267-8FAF-1663DAE3D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803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15AD-3D6F-48F3-A76D-F4EB4FCB53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618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312D-378D-4167-B8D4-26183A04BC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597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A63E-BB06-4146-91CB-35139187E9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91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E4BF-E33F-4209-9DDF-8830617ADA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26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02221-776F-420A-8DCB-3B14843585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211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735FE-C6D4-4EB5-B43E-E55255366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145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8952-C934-4AEF-92BE-A0F9EBBA51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80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E352-2DEE-49C0-B4BE-F405809D2C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285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23D4C4C-2D55-4045-930F-D05936FD23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avr-libc/user-manual/module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44450"/>
            <a:ext cx="8785225" cy="1152525"/>
          </a:xfrm>
        </p:spPr>
        <p:txBody>
          <a:bodyPr anchor="ctr"/>
          <a:lstStyle/>
          <a:p>
            <a:pPr eaLnBrk="1" hangingPunct="1"/>
            <a:r>
              <a:rPr lang="ru-RU" altLang="ru-RU" sz="4400" smtClean="0"/>
              <a:t>Программирование</a:t>
            </a:r>
            <a:r>
              <a:rPr lang="en-US" altLang="ru-RU" sz="4400" smtClean="0"/>
              <a:t> </a:t>
            </a:r>
            <a:r>
              <a:rPr lang="ru-RU" altLang="ru-RU" sz="4400" smtClean="0"/>
              <a:t>ЖК-дисплея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5762625"/>
            <a:ext cx="9036050" cy="109537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Южанин Виктор Владимирович</a:t>
            </a:r>
          </a:p>
          <a:p>
            <a:pPr eaLnBrk="1" hangingPunct="1"/>
            <a:r>
              <a:rPr lang="ru-RU" altLang="ru-RU" sz="2800" smtClean="0"/>
              <a:t>Каф. Автоматизации технологических процессов</a:t>
            </a:r>
          </a:p>
        </p:txBody>
      </p:sp>
      <p:pic>
        <p:nvPicPr>
          <p:cNvPr id="205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81075"/>
            <a:ext cx="470535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chemeClr val="tx1"/>
                </a:solidFill>
              </a:rPr>
              <a:t>Строки – массив символов, заканчивающийся нулем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52738"/>
            <a:ext cx="7559675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1835150" y="2349500"/>
            <a:ext cx="391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i="1" dirty="0"/>
              <a:t>Что за строка записана в </a:t>
            </a:r>
            <a:r>
              <a:rPr lang="en-US" altLang="ru-RU" i="1" dirty="0"/>
              <a:t>string1?</a:t>
            </a:r>
            <a:endParaRPr lang="ru-RU" altLang="ru-RU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49988"/>
            <a:ext cx="7509751" cy="104586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4000" dirty="0" smtClean="0"/>
              <a:t>Чуть менее неудобный </a:t>
            </a:r>
            <a:r>
              <a:rPr lang="ru-RU" altLang="ru-RU" sz="4000" dirty="0" smtClean="0"/>
              <a:t>способ задания строк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79512" y="1484784"/>
            <a:ext cx="8007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i="1" dirty="0"/>
              <a:t>Вместо кода символа можно писать сам символ в одинарных </a:t>
            </a:r>
            <a:r>
              <a:rPr lang="ru-RU" altLang="ru-RU" i="1" dirty="0" smtClean="0"/>
              <a:t>кавычках</a:t>
            </a:r>
            <a:endParaRPr lang="en-US" altLang="ru-RU" i="1" dirty="0" smtClean="0"/>
          </a:p>
          <a:p>
            <a:pPr eaLnBrk="1" hangingPunct="1"/>
            <a:endParaRPr lang="ru-RU" altLang="ru-RU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365150"/>
            <a:ext cx="2934732" cy="6018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2068241"/>
            <a:ext cx="1023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 smtClean="0"/>
              <a:t>Пример</a:t>
            </a:r>
            <a:endParaRPr lang="ru-RU" alt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970718"/>
            <a:ext cx="418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 smtClean="0"/>
              <a:t>В отладчике будет видно, что </a:t>
            </a:r>
            <a:r>
              <a:rPr lang="en-US" altLang="ru-RU" i="1" dirty="0" smtClean="0"/>
              <a:t>a = b</a:t>
            </a:r>
            <a:endParaRPr lang="ru-RU" altLang="ru-RU" i="1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9512" y="3596897"/>
            <a:ext cx="6164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i="1" dirty="0" smtClean="0"/>
              <a:t>Поэтому, инициализацию строки можно сделать так:</a:t>
            </a:r>
            <a:endParaRPr lang="en-US" altLang="ru-RU" i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873195"/>
            <a:ext cx="6818063" cy="81893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533" y="41403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Нормальный способ задания строк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51520" y="1608577"/>
            <a:ext cx="6186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i="1" dirty="0" smtClean="0"/>
              <a:t>Можно записать «просто строку» </a:t>
            </a:r>
            <a:r>
              <a:rPr lang="ru-RU" altLang="ru-RU" i="1" dirty="0"/>
              <a:t>в двойных кавычках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51520" y="3717057"/>
            <a:ext cx="6596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i="1" dirty="0" smtClean="0"/>
              <a:t>Задан </a:t>
            </a:r>
            <a:r>
              <a:rPr lang="ru-RU" altLang="ru-RU" i="1" dirty="0"/>
              <a:t>ли здесь ноль на конце? </a:t>
            </a:r>
            <a:r>
              <a:rPr lang="ru-RU" altLang="ru-RU" i="1" dirty="0" smtClean="0"/>
              <a:t>И зачем </a:t>
            </a:r>
            <a:r>
              <a:rPr lang="ru-RU" altLang="ru-RU" i="1" dirty="0"/>
              <a:t>он </a:t>
            </a:r>
            <a:r>
              <a:rPr lang="ru-RU" altLang="ru-RU" i="1" dirty="0" smtClean="0"/>
              <a:t>все-таки нужен</a:t>
            </a:r>
            <a:r>
              <a:rPr lang="ru-RU" altLang="ru-RU" i="1" dirty="0"/>
              <a:t>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87" y="2365473"/>
            <a:ext cx="5325994" cy="81893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Зачем нужен ноль в конце строки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158372"/>
            <a:ext cx="4624426" cy="192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5060" y="90805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Допустим, мы можем вывести на дисплей один символ, используя функцию </a:t>
            </a:r>
            <a:r>
              <a:rPr lang="ru-RU" dirty="0" err="1" smtClean="0"/>
              <a:t>WriteChar</a:t>
            </a:r>
            <a:r>
              <a:rPr lang="ru-RU" dirty="0" smtClean="0"/>
              <a:t>. У нас конечно есть и </a:t>
            </a:r>
            <a:r>
              <a:rPr lang="ru-RU" dirty="0" err="1" smtClean="0"/>
              <a:t>WriteString</a:t>
            </a:r>
            <a:r>
              <a:rPr lang="ru-RU" dirty="0" smtClean="0"/>
              <a:t>, которая выводит строку, как же она устроена?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852" y="1904186"/>
            <a:ext cx="8469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Надо передать строку в функцию </a:t>
            </a:r>
            <a:r>
              <a:rPr lang="ru-RU" dirty="0" err="1" smtClean="0"/>
              <a:t>WriteString</a:t>
            </a:r>
            <a:r>
              <a:rPr lang="ru-RU" dirty="0" smtClean="0"/>
              <a:t>, затем пройтись по всем символам, для каждого символа вызвать </a:t>
            </a:r>
            <a:r>
              <a:rPr lang="ru-RU" dirty="0" err="1" smtClean="0"/>
              <a:t>WriteChar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8852" y="2623323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Строка суть массив. Когда мы передаем массив фактически передается лишь указатель на нулевой элемент строки. Используя адресную арифметику и разыменование с помощью оператора квадратные скобки [], мы можем обращаться ко всем элементам строки, имея этот указатель.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7096" y="3789040"/>
            <a:ext cx="8469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Исходя из этого, получится вот так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5669" y="6047760"/>
            <a:ext cx="8469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Остановиться надо, когда по элементу </a:t>
            </a:r>
            <a:r>
              <a:rPr lang="en-US" dirty="0" smtClean="0"/>
              <a:t>index</a:t>
            </a:r>
            <a:r>
              <a:rPr lang="ru-RU" dirty="0" smtClean="0"/>
              <a:t> будет ноль.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6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Зачем нужен ноль в конце строки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8313" y="1772816"/>
            <a:ext cx="5111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Окончательно получим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686" y="2286164"/>
            <a:ext cx="4624426" cy="2812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94822" y="5272823"/>
            <a:ext cx="8325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Как переделать функцию, чтобы она выдавала длину строки?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08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Закрепим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17638"/>
            <a:ext cx="49489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Чем отличаются следующие константы:</a:t>
            </a:r>
          </a:p>
          <a:p>
            <a:endParaRPr lang="ru-RU" sz="2000" dirty="0" smtClean="0"/>
          </a:p>
          <a:p>
            <a:r>
              <a:rPr lang="ru-RU" sz="2000" dirty="0"/>
              <a:t>9</a:t>
            </a:r>
          </a:p>
          <a:p>
            <a:r>
              <a:rPr lang="ru-RU" sz="2000" dirty="0"/>
              <a:t>'9'</a:t>
            </a:r>
          </a:p>
          <a:p>
            <a:r>
              <a:rPr lang="ru-RU" sz="2000" dirty="0"/>
              <a:t>"9"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932675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Стандартная библиотека </a:t>
            </a:r>
            <a:r>
              <a:rPr lang="en-US" altLang="ru-RU" sz="4000" smtClean="0"/>
              <a:t>C </a:t>
            </a:r>
            <a:endParaRPr lang="ru-RU" altLang="ru-RU" sz="4000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Для строки полезны модули: </a:t>
            </a:r>
            <a:r>
              <a:rPr lang="en-US" altLang="ru-RU" dirty="0" smtClean="0"/>
              <a:t>&lt;</a:t>
            </a:r>
            <a:r>
              <a:rPr lang="en-US" altLang="ru-RU" dirty="0" err="1" smtClean="0"/>
              <a:t>string.h</a:t>
            </a:r>
            <a:r>
              <a:rPr lang="en-US" altLang="ru-RU" dirty="0" smtClean="0"/>
              <a:t>&gt; &lt;</a:t>
            </a:r>
            <a:r>
              <a:rPr lang="en-US" altLang="ru-RU" dirty="0" err="1" smtClean="0"/>
              <a:t>stdio.h</a:t>
            </a:r>
            <a:r>
              <a:rPr lang="en-US" altLang="ru-RU" dirty="0" smtClean="0"/>
              <a:t>&gt;</a:t>
            </a:r>
          </a:p>
          <a:p>
            <a:pPr eaLnBrk="1" hangingPunct="1"/>
            <a:r>
              <a:rPr lang="ru-RU" altLang="ru-RU" dirty="0" smtClean="0"/>
              <a:t>Определение длины строки: функция </a:t>
            </a:r>
            <a:r>
              <a:rPr lang="en-US" altLang="ru-RU" dirty="0" err="1" smtClean="0"/>
              <a:t>strlen</a:t>
            </a:r>
            <a:r>
              <a:rPr lang="ru-RU" altLang="ru-RU" dirty="0" smtClean="0"/>
              <a:t>()</a:t>
            </a:r>
            <a:endParaRPr lang="en-US" altLang="ru-RU" dirty="0" smtClean="0"/>
          </a:p>
          <a:p>
            <a:pPr eaLnBrk="1" hangingPunct="1"/>
            <a:r>
              <a:rPr lang="ru-RU" altLang="ru-RU" dirty="0" smtClean="0"/>
              <a:t>Форматированный вывод строк</a:t>
            </a:r>
          </a:p>
          <a:p>
            <a:pPr eaLnBrk="1" hangingPunct="1"/>
            <a:r>
              <a:rPr lang="ru-RU" altLang="ru-RU" dirty="0" smtClean="0"/>
              <a:t>Много других полезных функций</a:t>
            </a:r>
          </a:p>
          <a:p>
            <a:pPr eaLnBrk="1" hangingPunct="1"/>
            <a:r>
              <a:rPr lang="ru-RU" altLang="ru-RU" dirty="0" smtClean="0"/>
              <a:t>Описание </a:t>
            </a:r>
            <a:r>
              <a:rPr lang="en-US" altLang="ru-RU" dirty="0" smtClean="0">
                <a:hlinkClick r:id="rId2"/>
              </a:rPr>
              <a:t>http://www.nongnu.org/avr-libc/user-manual/modules.html</a:t>
            </a:r>
            <a:endParaRPr lang="en-US" altLang="ru-RU" dirty="0" smtClean="0"/>
          </a:p>
          <a:p>
            <a:pPr eaLnBrk="1" hangingPunct="1"/>
            <a:endParaRPr lang="en-US" altLang="ru-RU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dirty="0" smtClean="0"/>
              <a:t>Пример. Вывести заданную дату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58543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8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0260"/>
            <a:ext cx="8928992" cy="706090"/>
          </a:xfrm>
        </p:spPr>
        <p:txBody>
          <a:bodyPr/>
          <a:lstStyle/>
          <a:p>
            <a:r>
              <a:rPr lang="ru-RU" dirty="0" smtClean="0"/>
              <a:t>Пример. Вывести заданную дату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5516" y="4079242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Второй аргумент функции – шаблон строки. Специальное выражение </a:t>
            </a:r>
            <a:r>
              <a:rPr lang="en-US" dirty="0" smtClean="0"/>
              <a:t>%d</a:t>
            </a:r>
            <a:r>
              <a:rPr lang="ru-RU" dirty="0" smtClean="0"/>
              <a:t> называется спецификатором формата. В данном случае формат означает целое, в десятичной системе (</a:t>
            </a:r>
            <a:r>
              <a:rPr lang="en-US" dirty="0" smtClean="0"/>
              <a:t>d - decimal</a:t>
            </a:r>
            <a:r>
              <a:rPr lang="ru-R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Третий и остальные аргументы – значения, которые подставятся вместо спецификатора формата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Первый аргумент, содержит буфер, куда запишется результат. Является по существу выходным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54212"/>
            <a:ext cx="819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Почему </a:t>
            </a:r>
            <a:r>
              <a:rPr lang="ru-RU" dirty="0" smtClean="0"/>
              <a:t>если</a:t>
            </a:r>
            <a:r>
              <a:rPr lang="ru-RU" dirty="0" smtClean="0"/>
              <a:t> затем написать вот так, то получится совсем не то, что надо?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56350"/>
            <a:ext cx="6165901" cy="81893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35943" y="2554282"/>
            <a:ext cx="8440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преобразования чисел в строку и вообще формирования надо</a:t>
            </a:r>
            <a:r>
              <a:rPr lang="ru-RU" dirty="0" smtClean="0"/>
              <a:t> использовать </a:t>
            </a:r>
            <a:r>
              <a:rPr lang="en-US" dirty="0" err="1" smtClean="0"/>
              <a:t>sprintf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89" y="3200613"/>
            <a:ext cx="6165901" cy="81893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89" y="1902299"/>
            <a:ext cx="3833926" cy="60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90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0260"/>
            <a:ext cx="8928992" cy="706090"/>
          </a:xfrm>
        </p:spPr>
        <p:txBody>
          <a:bodyPr/>
          <a:lstStyle/>
          <a:p>
            <a:r>
              <a:rPr lang="ru-RU" dirty="0" smtClean="0"/>
              <a:t>Пример. Вывести заданную дату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340768"/>
            <a:ext cx="6165901" cy="17069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021905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Перепишем для ясности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316278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в </a:t>
            </a:r>
            <a:r>
              <a:rPr lang="en-US" dirty="0" err="1" smtClean="0"/>
              <a:t>str</a:t>
            </a:r>
            <a:r>
              <a:rPr lang="en-US" dirty="0" smtClean="0"/>
              <a:t> </a:t>
            </a:r>
            <a:r>
              <a:rPr lang="ru-RU" dirty="0" smtClean="0"/>
              <a:t>однако не идеален, он равен:</a:t>
            </a:r>
          </a:p>
          <a:p>
            <a:pPr algn="ctr"/>
            <a:r>
              <a:rPr lang="en-US" dirty="0" smtClean="0">
                <a:latin typeface="Lucida Console" panose="020B0609040504020204" pitchFamily="49" charset="0"/>
              </a:rPr>
              <a:t>12.4.1961</a:t>
            </a:r>
            <a:endParaRPr lang="ru-RU" dirty="0" smtClean="0">
              <a:latin typeface="Lucida Console" panose="020B0609040504020204" pitchFamily="49" charset="0"/>
            </a:endParaRPr>
          </a:p>
          <a:p>
            <a:r>
              <a:rPr lang="ru-RU" dirty="0" smtClean="0"/>
              <a:t>Хотелось бы для универсальности, чтобы месяц всегда занимал 2 знакоместа. </a:t>
            </a:r>
          </a:p>
          <a:p>
            <a:r>
              <a:rPr lang="ru-RU" dirty="0" smtClean="0"/>
              <a:t>День – тоже 2 знакоместа, год – 4. Надо изменить спецификатор: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702" y="4363116"/>
            <a:ext cx="5464332" cy="37493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1246" y="4707807"/>
            <a:ext cx="83552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Результат снова не идеален:</a:t>
            </a:r>
          </a:p>
          <a:p>
            <a:pPr algn="ctr"/>
            <a:r>
              <a:rPr lang="en-US" dirty="0" smtClean="0">
                <a:latin typeface="Lucida Console" panose="020B0609040504020204" pitchFamily="49" charset="0"/>
              </a:rPr>
              <a:t>12.</a:t>
            </a:r>
            <a:r>
              <a:rPr lang="ru-RU" dirty="0" smtClean="0">
                <a:latin typeface="Lucida Console" panose="020B0609040504020204" pitchFamily="49" charset="0"/>
              </a:rPr>
              <a:t> </a:t>
            </a:r>
            <a:r>
              <a:rPr lang="en-US" dirty="0" smtClean="0">
                <a:latin typeface="Lucida Console" panose="020B0609040504020204" pitchFamily="49" charset="0"/>
              </a:rPr>
              <a:t>4.1961</a:t>
            </a:r>
            <a:endParaRPr lang="ru-RU" dirty="0" smtClean="0">
              <a:latin typeface="Lucida Console" panose="020B0609040504020204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246" y="5375663"/>
            <a:ext cx="8355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Добавим лидирующие нули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702" y="5698829"/>
            <a:ext cx="5464332" cy="37493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21246" y="6023222"/>
            <a:ext cx="83552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Теперь результат какой надо:</a:t>
            </a:r>
          </a:p>
          <a:p>
            <a:pPr algn="ctr"/>
            <a:r>
              <a:rPr lang="en-US" dirty="0" smtClean="0">
                <a:latin typeface="Lucida Console" panose="020B0609040504020204" pitchFamily="49" charset="0"/>
              </a:rPr>
              <a:t>12.</a:t>
            </a:r>
            <a:r>
              <a:rPr lang="ru-RU" dirty="0" smtClean="0">
                <a:latin typeface="Lucida Console" panose="020B0609040504020204" pitchFamily="49" charset="0"/>
              </a:rPr>
              <a:t>0</a:t>
            </a:r>
            <a:r>
              <a:rPr lang="en-US" dirty="0" smtClean="0">
                <a:latin typeface="Lucida Console" panose="020B0609040504020204" pitchFamily="49" charset="0"/>
              </a:rPr>
              <a:t>4.1961</a:t>
            </a:r>
            <a:endParaRPr lang="ru-RU" dirty="0" smtClean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Характеристики дисплея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1557338"/>
          <a:ext cx="7416800" cy="4673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0655"/>
                <a:gridCol w="4526145"/>
              </a:tblGrid>
              <a:tr h="2282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08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Контроллер дисплея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ST7735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0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Аппаратный интерфейс управления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</a:rPr>
                        <a:t>Четырехпроводный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 интерфейс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</a:rPr>
                        <a:t>Serial-Peripheral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+mn-lt"/>
                        </a:rPr>
                        <a:t>Interface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 (SPI)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0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Разрешение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128x160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либо 160х120 пикселей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0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Размер текстового символа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5х7 пикселей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0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Портретный режим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разрешение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160х128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текстовых строк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символов на строку</a:t>
                      </a:r>
                    </a:p>
                  </a:txBody>
                  <a:tcPr marL="68580" marR="68580" marT="0" marB="0" anchor="ctr"/>
                </a:tc>
              </a:tr>
              <a:tr h="740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Альбомный режим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разрешение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128x160</a:t>
                      </a:r>
                      <a:endParaRPr lang="ru-RU" sz="14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16 текстовых</a:t>
                      </a:r>
                      <a:r>
                        <a:rPr lang="ru-RU" sz="14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строк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26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символов на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строку</a:t>
                      </a:r>
                      <a:endParaRPr lang="ru-RU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 smtClean="0"/>
              <a:t>Еще примеры </a:t>
            </a:r>
            <a:r>
              <a:rPr lang="en-US" altLang="ru-RU" sz="4000" dirty="0" err="1" smtClean="0"/>
              <a:t>sprintf</a:t>
            </a:r>
            <a:endParaRPr lang="ru-RU" altLang="ru-RU" sz="40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4" y="2136466"/>
            <a:ext cx="8942532" cy="258506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Функции инициализации и очистки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060848"/>
            <a:ext cx="7848872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InitTFT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Инциализация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дисплея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ClearScreen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Очистка экрана</a:t>
            </a:r>
          </a:p>
          <a:p>
            <a:pPr eaLnBrk="1" hangingPunct="1">
              <a:defRPr/>
            </a:pPr>
            <a:endParaRPr lang="ru-RU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SetOrientation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degrees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Задает поворот дисплея на 0, 90, 180, 270 градусов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Функции отрисовки линий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8568952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HLine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горизонтальная линия заданного цвета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VLine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вертикальная линия заданного цвета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линия произвольного положения на основе алгоритма 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Брезенхэма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https://ru.wikipedia.org/wiki/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Алгоритм_Брезенхэма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Функции отрисовки прямоугольников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1916832"/>
            <a:ext cx="9036496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DrawRect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прямоугольник заданного цвета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FillRect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закрашенный прямоугольник заданного цвета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RoundRect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прямоугольник со скругленными углами (r - радиус 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скругления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координаты: левый верхний угол = x0,y0; нижний правый угол = x1,y1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Функции отрисовки окружностей и эллипсов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752" y="1311442"/>
            <a:ext cx="9036496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Circle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radius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окружность с центром в заданной точке, с заданным радиусом и цветом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FillCircle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radius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круг с центром в заданной точке, с заданным радиусом и цветом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CircleQuadrant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radius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отрисовывает</a:t>
            </a: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окружность в заданном квадранте с заданным радиусом и цветом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квадрант кодируется битами в </a:t>
            </a:r>
            <a:r>
              <a:rPr lang="ru-RU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quad</a:t>
            </a: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причем квадранты </a:t>
            </a:r>
            <a:r>
              <a:rPr lang="ru-RU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нумерются</a:t>
            </a: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сверху вниз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бит 0: квадрант I (нижний правый)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бит 1: квадрант IV (верхний правый)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бит 2: квадрант II (нижний левый)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бит 3: квадрант III (верхний левый)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Ellipse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height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эллипс заданной ширины и высоты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Алгоритм </a:t>
            </a:r>
            <a:r>
              <a:rPr lang="ru-RU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Брезенхэма</a:t>
            </a: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для окружностей 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https://ru.wikipedia.org/wiki/Алгоритм_Брезенхэма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Особенность: </a:t>
            </a:r>
            <a:r>
              <a:rPr lang="ru-RU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небольой</a:t>
            </a: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разрыв между частями узких эллипсов</a:t>
            </a: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FillEllipse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yPos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height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закрашенный эллипс заданной ширины и высоты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Функции вывода текста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6514" y="1417638"/>
            <a:ext cx="8275926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GotoXY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задает позицию курсора (не отображается), где 0&lt;x&lt;20, 0&lt;y&lt;19.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GotoLine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16F8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byte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задает позицию курсора в начало заданной строки, где 0&lt;y&lt;19.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выводит символ заданного цвета в текущей позиции курсора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выводит число заданного цвета в текущей позиции курсора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WriteHex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выводит число заданного цвета в шестнадцатеричном коде в 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текущей позиции курсора</a:t>
            </a:r>
            <a:endParaRPr lang="en-US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en-US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eaLnBrk="1" hangingPunct="1">
              <a:defRPr/>
            </a:pP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выводит строку заданного цвета в текущей позиции курсора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Кодировка </a:t>
            </a:r>
            <a:r>
              <a:rPr lang="en-US" altLang="ru-RU" smtClean="0"/>
              <a:t>ASCII</a:t>
            </a:r>
            <a:endParaRPr lang="ru-RU" altLang="ru-RU" smtClean="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559675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mtClean="0"/>
              <a:t>Кодировка </a:t>
            </a:r>
            <a:r>
              <a:rPr lang="en-US" altLang="ru-RU" smtClean="0"/>
              <a:t>Windows-1251</a:t>
            </a:r>
            <a:endParaRPr lang="ru-RU" altLang="ru-RU" smtClean="0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-4763" y="-11271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4" name="Rectangle 1032"/>
          <p:cNvSpPr>
            <a:spLocks noChangeArrowheads="1"/>
          </p:cNvSpPr>
          <p:nvPr/>
        </p:nvSpPr>
        <p:spPr bwMode="auto">
          <a:xfrm>
            <a:off x="-4763" y="697071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0245" name="Picture 1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1075"/>
            <a:ext cx="6048375" cy="570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960</Words>
  <Application>Microsoft Office PowerPoint</Application>
  <PresentationFormat>Экран (4:3)</PresentationFormat>
  <Paragraphs>145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Оформление по умолчанию</vt:lpstr>
      <vt:lpstr>Программирование ЖК-дисплея</vt:lpstr>
      <vt:lpstr>Характеристики дисплея</vt:lpstr>
      <vt:lpstr>Функции инициализации и очистки</vt:lpstr>
      <vt:lpstr>Функции отрисовки линий</vt:lpstr>
      <vt:lpstr>Функции отрисовки прямоугольников</vt:lpstr>
      <vt:lpstr>Функции отрисовки окружностей и эллипсов</vt:lpstr>
      <vt:lpstr>Функции вывода текста</vt:lpstr>
      <vt:lpstr>Кодировка ASCII</vt:lpstr>
      <vt:lpstr>Кодировка Windows-1251</vt:lpstr>
      <vt:lpstr>Строки – массив символов, заканчивающийся нулем</vt:lpstr>
      <vt:lpstr>Чуть менее неудобный способ задания строк</vt:lpstr>
      <vt:lpstr>Нормальный способ задания строк</vt:lpstr>
      <vt:lpstr>Зачем нужен ноль в конце строки</vt:lpstr>
      <vt:lpstr>Зачем нужен ноль в конце строки</vt:lpstr>
      <vt:lpstr>Закрепим</vt:lpstr>
      <vt:lpstr>Стандартная библиотека C </vt:lpstr>
      <vt:lpstr>Пример. Вывести заданную дату</vt:lpstr>
      <vt:lpstr>Пример. Вывести заданную дату</vt:lpstr>
      <vt:lpstr>Пример. Вывести заданную дату</vt:lpstr>
      <vt:lpstr>Еще примеры sprintf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vic</dc:creator>
  <cp:lastModifiedBy>vyuzhanin@mail.ru</cp:lastModifiedBy>
  <cp:revision>29</cp:revision>
  <dcterms:created xsi:type="dcterms:W3CDTF">2011-07-10T06:42:36Z</dcterms:created>
  <dcterms:modified xsi:type="dcterms:W3CDTF">2019-11-25T18:58:10Z</dcterms:modified>
</cp:coreProperties>
</file>