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72" r:id="rId3"/>
    <p:sldId id="269" r:id="rId4"/>
    <p:sldId id="270" r:id="rId5"/>
    <p:sldId id="273" r:id="rId6"/>
    <p:sldId id="275" r:id="rId7"/>
    <p:sldId id="271" r:id="rId8"/>
    <p:sldId id="258" r:id="rId9"/>
    <p:sldId id="260" r:id="rId10"/>
    <p:sldId id="267" r:id="rId11"/>
    <p:sldId id="276" r:id="rId12"/>
    <p:sldId id="277" r:id="rId13"/>
    <p:sldId id="264" r:id="rId14"/>
    <p:sldId id="266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41A6-7E6A-4D3C-95FC-CDE590EBEF3D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76A57-35CE-4548-9DD3-C45DD71EA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6A57-35CE-4548-9DD3-C45DD71EA0B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4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6A57-35CE-4548-9DD3-C45DD71EA0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F8EC6C8-4372-49C8-A82A-CBFA658349A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2750C4-A60C-4A68-8811-0F0435CD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asyelectronics.ru/category/avr-uchebnyj-kurs&#1055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МПСУ-2018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Вводная лекция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235111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доц., к.т.н. Южанин Виктор Владимирович</a:t>
            </a:r>
          </a:p>
          <a:p>
            <a:r>
              <a:rPr lang="ru-RU" dirty="0" smtClean="0"/>
              <a:t>Кафедра Автоматизации технологических процессов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оценки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717" y="5589681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к концу ноября вообще ничего не сдано без уважительной причины – незачет </a:t>
            </a:r>
            <a:r>
              <a:rPr lang="ru-RU" dirty="0" smtClean="0"/>
              <a:t>автоматом.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Сдачи всего скопом в декабре не будет!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676263"/>
              </p:ext>
            </p:extLst>
          </p:nvPr>
        </p:nvGraphicFramePr>
        <p:xfrm>
          <a:off x="323528" y="1772816"/>
          <a:ext cx="7920879" cy="3097663"/>
        </p:xfrm>
        <a:graphic>
          <a:graphicData uri="http://schemas.openxmlformats.org/drawingml/2006/table">
            <a:tbl>
              <a:tblPr/>
              <a:tblGrid>
                <a:gridCol w="139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43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effectLst/>
                        </a:rPr>
                        <a:t>Группа и желаемая оценка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>
                          <a:effectLst/>
                        </a:rPr>
                        <a:t>ДЗ на </a:t>
                      </a:r>
                      <a:r>
                        <a:rPr lang="ru-RU" sz="1400" b="1" dirty="0" err="1">
                          <a:effectLst/>
                        </a:rPr>
                        <a:t>программи</a:t>
                      </a:r>
                      <a:r>
                        <a:rPr lang="ru-RU" sz="1400" b="1" dirty="0">
                          <a:effectLst/>
                        </a:rPr>
                        <a:t>- </a:t>
                      </a:r>
                      <a:r>
                        <a:rPr lang="ru-RU" sz="1400" b="1" dirty="0" err="1">
                          <a:effectLst/>
                        </a:rPr>
                        <a:t>рование</a:t>
                      </a:r>
                      <a:endParaRPr lang="ru-RU" sz="1400" b="1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effectLst/>
                        </a:rPr>
                        <a:t>ДЗ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effectLst/>
                        </a:rPr>
                        <a:t>ДЗ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effectLst/>
                        </a:rPr>
                        <a:t>ДЗ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effectLst/>
                        </a:rPr>
                        <a:t>ЛР 1</a:t>
                      </a:r>
                      <a:endParaRPr lang="ru-RU" sz="1400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effectLst/>
                        </a:rPr>
                        <a:t>ЛР 2</a:t>
                      </a:r>
                      <a:endParaRPr lang="ru-RU" sz="1400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dirty="0">
                          <a:effectLst/>
                        </a:rPr>
                        <a:t>unsigned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dirty="0">
                          <a:effectLst/>
                        </a:rPr>
                        <a:t>signed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dirty="0">
                          <a:effectLst/>
                        </a:rPr>
                        <a:t>float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Порты</a:t>
                      </a:r>
                    </a:p>
                    <a:p>
                      <a:pPr algn="ctr" rtl="0" fontAlgn="t"/>
                      <a:endParaRPr lang="ru-RU" sz="1400" b="1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 smtClean="0">
                          <a:effectLst/>
                        </a:rPr>
                        <a:t>Дисплей</a:t>
                      </a:r>
                      <a:endParaRPr lang="ru-RU" sz="1400" b="1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>
                          <a:effectLst/>
                        </a:rPr>
                        <a:t>АТ зачет в феврале 19</a:t>
                      </a:r>
                      <a:endParaRPr lang="ru-RU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effectLst/>
                        </a:rPr>
                        <a:t>АТ </a:t>
                      </a:r>
                      <a:r>
                        <a:rPr lang="ru-RU" b="1" dirty="0" smtClean="0">
                          <a:effectLst/>
                        </a:rPr>
                        <a:t>зачет в декабре 18</a:t>
                      </a:r>
                      <a:endParaRPr lang="ru-RU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АСУ на "3"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АСУ на "4"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АСУ на "5"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>
                          <a:effectLst/>
                        </a:rPr>
                        <a:t>нет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да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да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717" y="50491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каждому заданию будут сроки сдачи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373216"/>
          </a:xfrm>
        </p:spPr>
        <p:txBody>
          <a:bodyPr>
            <a:noAutofit/>
          </a:bodyPr>
          <a:lstStyle/>
          <a:p>
            <a:pPr marL="633222" lvl="0" indent="-514350" algn="just">
              <a:buFont typeface="+mj-lt"/>
              <a:buAutoNum type="arabicPeriod"/>
            </a:pPr>
            <a:r>
              <a:rPr lang="ru-RU" sz="2200" dirty="0" smtClean="0"/>
              <a:t>Прийти </a:t>
            </a:r>
            <a:r>
              <a:rPr lang="ru-RU" sz="2200" dirty="0" smtClean="0"/>
              <a:t>с чужими исходниками </a:t>
            </a:r>
            <a:r>
              <a:rPr lang="ru-RU" sz="2200" dirty="0" err="1" smtClean="0"/>
              <a:t>лабораторки</a:t>
            </a:r>
            <a:r>
              <a:rPr lang="ru-RU" sz="2200" dirty="0" smtClean="0"/>
              <a:t> и не понимать, как они работают. </a:t>
            </a:r>
            <a:r>
              <a:rPr lang="ru-RU" sz="2200" dirty="0" err="1" smtClean="0"/>
              <a:t>Препод</a:t>
            </a:r>
            <a:r>
              <a:rPr lang="ru-RU" sz="2200" dirty="0"/>
              <a:t> 100% не </a:t>
            </a:r>
            <a:r>
              <a:rPr lang="ru-RU" sz="2200" dirty="0" smtClean="0"/>
              <a:t>догадается!</a:t>
            </a:r>
          </a:p>
          <a:p>
            <a:pPr marL="633222" lvl="0" indent="-514350" algn="just">
              <a:buFont typeface="+mj-lt"/>
              <a:buAutoNum type="arabicPeriod"/>
            </a:pPr>
            <a:endParaRPr lang="ru-RU" sz="2200" dirty="0"/>
          </a:p>
          <a:p>
            <a:pPr marL="633222" lvl="0" indent="-514350" algn="just">
              <a:buFont typeface="+mj-lt"/>
              <a:buAutoNum type="arabicPeriod"/>
            </a:pPr>
            <a:r>
              <a:rPr lang="ru-RU" sz="2200" dirty="0" smtClean="0"/>
              <a:t>Ни в коем случае не форматировать исходники. Они же и так компилируются </a:t>
            </a:r>
            <a:r>
              <a:rPr lang="ru-RU" sz="2200" dirty="0" smtClean="0"/>
              <a:t>и </a:t>
            </a:r>
            <a:r>
              <a:rPr lang="ru-RU" sz="2200" dirty="0" smtClean="0"/>
              <a:t>работают!</a:t>
            </a:r>
          </a:p>
          <a:p>
            <a:pPr marL="633222" lvl="0" indent="-514350" algn="just">
              <a:buFont typeface="+mj-lt"/>
              <a:buAutoNum type="arabicPeriod"/>
            </a:pPr>
            <a:endParaRPr lang="ru-RU" sz="2200" dirty="0" smtClean="0"/>
          </a:p>
          <a:p>
            <a:pPr marL="633222" lvl="0" indent="-514350" algn="just">
              <a:buFont typeface="+mj-lt"/>
              <a:buAutoNum type="arabicPeriod"/>
            </a:pPr>
            <a:r>
              <a:rPr lang="ru-RU" sz="2200" dirty="0" smtClean="0"/>
              <a:t>Идя на защиту</a:t>
            </a:r>
            <a:r>
              <a:rPr lang="ru-RU" sz="2200" dirty="0"/>
              <a:t>,</a:t>
            </a:r>
            <a:r>
              <a:rPr lang="ru-RU" sz="2200" dirty="0" smtClean="0"/>
              <a:t> ни в коем случае не готовиться, вдруг прокатит</a:t>
            </a:r>
            <a:r>
              <a:rPr lang="ru-RU" sz="2200" dirty="0"/>
              <a:t>. Использовать алгоритм </a:t>
            </a:r>
            <a:r>
              <a:rPr lang="ru-RU" sz="2200" dirty="0" err="1"/>
              <a:t>брут</a:t>
            </a:r>
            <a:r>
              <a:rPr lang="ru-RU" sz="2200" dirty="0"/>
              <a:t> форса</a:t>
            </a:r>
            <a:r>
              <a:rPr lang="ru-RU" sz="2200" baseline="30000" dirty="0"/>
              <a:t>*)</a:t>
            </a:r>
            <a:r>
              <a:rPr lang="ru-RU" sz="2200" dirty="0"/>
              <a:t> на </a:t>
            </a:r>
            <a:r>
              <a:rPr lang="ru-RU" sz="2200" dirty="0" smtClean="0"/>
              <a:t>защите, всегда так делаю.</a:t>
            </a:r>
          </a:p>
          <a:p>
            <a:pPr marL="633222" lvl="0" indent="-514350" algn="just">
              <a:buFont typeface="+mj-lt"/>
              <a:buAutoNum type="arabicPeriod"/>
            </a:pPr>
            <a:endParaRPr lang="en-US" sz="2200" dirty="0" smtClean="0"/>
          </a:p>
          <a:p>
            <a:pPr marL="633222" lvl="0" indent="-514350" algn="just">
              <a:buFont typeface="+mj-lt"/>
              <a:buAutoNum type="arabicPeriod"/>
            </a:pPr>
            <a:r>
              <a:rPr lang="ru-RU" sz="2200" dirty="0" smtClean="0"/>
              <a:t>На защите поискать ответ на планшете со словами «</a:t>
            </a:r>
            <a:r>
              <a:rPr lang="ru-RU" sz="2200" dirty="0" err="1" smtClean="0"/>
              <a:t>Щас</a:t>
            </a:r>
            <a:r>
              <a:rPr lang="ru-RU" sz="2200" dirty="0" smtClean="0"/>
              <a:t>, подсмотрю, я просто подзабыл». Отнять на себя любимого как можно больше времени преподавателя и коллег по учебе</a:t>
            </a:r>
          </a:p>
          <a:p>
            <a:pPr marL="633222" lvl="0" indent="-514350" algn="just">
              <a:buFont typeface="+mj-lt"/>
              <a:buAutoNum type="arabicPeriod"/>
            </a:pPr>
            <a:endParaRPr lang="ru-RU" sz="2200" dirty="0" smtClean="0"/>
          </a:p>
          <a:p>
            <a:pPr marL="633222" lvl="0" indent="-514350" algn="just">
              <a:buFont typeface="+mj-lt"/>
              <a:buAutoNum type="arabicPeriod"/>
            </a:pPr>
            <a:r>
              <a:rPr lang="ru-RU" sz="2200" dirty="0" smtClean="0"/>
              <a:t>Сдавать сразу все </a:t>
            </a:r>
            <a:r>
              <a:rPr lang="ru-RU" sz="2200" dirty="0" err="1" smtClean="0"/>
              <a:t>домашки</a:t>
            </a:r>
            <a:r>
              <a:rPr lang="ru-RU" sz="2200" dirty="0" smtClean="0"/>
              <a:t> и </a:t>
            </a:r>
            <a:r>
              <a:rPr lang="ru-RU" sz="2200" dirty="0" err="1" smtClean="0"/>
              <a:t>лабораторки</a:t>
            </a:r>
            <a:r>
              <a:rPr lang="ru-RU" sz="2200" dirty="0" smtClean="0"/>
              <a:t> не раньше двадцатых чисел декабря. </a:t>
            </a:r>
            <a:r>
              <a:rPr lang="ru-RU" sz="2200" dirty="0"/>
              <a:t>Провести </a:t>
            </a:r>
            <a:r>
              <a:rPr lang="ru-RU" sz="2200" dirty="0" smtClean="0"/>
              <a:t>совместно с коллегами-троечниками новогоднюю </a:t>
            </a:r>
            <a:r>
              <a:rPr lang="en-US" sz="2200" dirty="0" smtClean="0"/>
              <a:t>DDoS </a:t>
            </a:r>
            <a:r>
              <a:rPr lang="ru-RU" sz="2200" dirty="0" smtClean="0"/>
              <a:t>атаку на преподавателей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3411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98426"/>
            <a:ext cx="8801100" cy="1325563"/>
          </a:xfrm>
        </p:spPr>
        <p:txBody>
          <a:bodyPr/>
          <a:lstStyle/>
          <a:p>
            <a:pPr algn="ctr"/>
            <a:r>
              <a:rPr lang="ru-RU" dirty="0"/>
              <a:t>Про оформление исходных кодов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35112"/>
            <a:ext cx="9144000" cy="53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курса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5191"/>
            <a:ext cx="8712968" cy="508280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 smtClean="0"/>
              <a:t>http://wiki</a:t>
            </a:r>
            <a:r>
              <a:rPr lang="ru-RU" b="1" u="sng" dirty="0" smtClean="0"/>
              <a:t>.</a:t>
            </a:r>
            <a:r>
              <a:rPr lang="en-US" b="1" u="sng" dirty="0" err="1" smtClean="0"/>
              <a:t>markodelgroup</a:t>
            </a:r>
            <a:r>
              <a:rPr lang="ru-RU" b="1" u="sng" dirty="0" smtClean="0"/>
              <a:t>.</a:t>
            </a:r>
            <a:r>
              <a:rPr lang="en-US" b="1" u="sng" dirty="0" err="1" smtClean="0"/>
              <a:t>ru</a:t>
            </a:r>
            <a:endParaRPr lang="ru-RU" b="1" u="sng" dirty="0" smtClean="0"/>
          </a:p>
          <a:p>
            <a:pPr lvl="1" algn="just"/>
            <a:r>
              <a:rPr lang="ru-RU" dirty="0" smtClean="0"/>
              <a:t>Страница курса для групп этого года</a:t>
            </a:r>
          </a:p>
          <a:p>
            <a:pPr lvl="1" algn="just"/>
            <a:r>
              <a:rPr lang="ru-RU" dirty="0" smtClean="0"/>
              <a:t>В.В. Южанин Типы данных и порты ввода-вывода микроконтроллеров 2016 (есть в библиотеке в бумажном виде)</a:t>
            </a:r>
          </a:p>
          <a:p>
            <a:pPr lvl="1" algn="just"/>
            <a:r>
              <a:rPr lang="ru-RU" dirty="0" err="1" smtClean="0"/>
              <a:t>Видеолекции</a:t>
            </a:r>
            <a:endParaRPr lang="ru-RU" dirty="0" smtClean="0"/>
          </a:p>
          <a:p>
            <a:pPr lvl="1" algn="just"/>
            <a:r>
              <a:rPr lang="ru-RU" dirty="0" smtClean="0"/>
              <a:t>Прочее</a:t>
            </a:r>
          </a:p>
          <a:p>
            <a:pPr lvl="0"/>
            <a:r>
              <a:rPr lang="en-US" b="1" u="sng" dirty="0">
                <a:hlinkClick r:id="rId2"/>
              </a:rPr>
              <a:t>http://</a:t>
            </a:r>
            <a:r>
              <a:rPr lang="en-US" b="1" u="sng" dirty="0" smtClean="0">
                <a:hlinkClick r:id="rId2"/>
              </a:rPr>
              <a:t>easyelectronics.ru/category/avr-uchebnyj-kurs</a:t>
            </a:r>
            <a:r>
              <a:rPr lang="ru-RU" dirty="0" smtClean="0"/>
              <a:t> учебный курс по микроконтроллерам </a:t>
            </a:r>
            <a:r>
              <a:rPr lang="en-US" dirty="0" err="1" smtClean="0"/>
              <a:t>ATMega</a:t>
            </a:r>
            <a:endParaRPr lang="en-US" b="1" u="sng" dirty="0" smtClean="0"/>
          </a:p>
          <a:p>
            <a:pPr lvl="0"/>
            <a:r>
              <a:rPr lang="en-US" b="1" u="sng" dirty="0" smtClean="0"/>
              <a:t>http://habrahabr</a:t>
            </a:r>
            <a:r>
              <a:rPr lang="ru-RU" b="1" u="sng" dirty="0" smtClean="0"/>
              <a:t>.</a:t>
            </a:r>
            <a:r>
              <a:rPr lang="en-US" b="1" u="sng" dirty="0" err="1" smtClean="0"/>
              <a:t>ru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раздел DIY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и софт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5191"/>
            <a:ext cx="8784976" cy="4625609"/>
          </a:xfrm>
        </p:spPr>
        <p:txBody>
          <a:bodyPr/>
          <a:lstStyle/>
          <a:p>
            <a:r>
              <a:rPr lang="ru-RU" dirty="0" smtClean="0"/>
              <a:t>Персональные лабораторные комплекты</a:t>
            </a:r>
          </a:p>
          <a:p>
            <a:endParaRPr lang="ru-RU" dirty="0" smtClean="0"/>
          </a:p>
          <a:p>
            <a:r>
              <a:rPr lang="ru-RU" dirty="0" smtClean="0"/>
              <a:t>Среда разработки </a:t>
            </a:r>
            <a:r>
              <a:rPr lang="en-US" dirty="0" smtClean="0"/>
              <a:t>AVR Studio</a:t>
            </a:r>
            <a:r>
              <a:rPr lang="ru-RU" dirty="0" smtClean="0"/>
              <a:t> (берется с сайта курса)</a:t>
            </a:r>
          </a:p>
          <a:p>
            <a:endParaRPr lang="ru-RU" dirty="0" smtClean="0"/>
          </a:p>
          <a:p>
            <a:r>
              <a:rPr lang="ru-RU" dirty="0" smtClean="0"/>
              <a:t>Бывают проблемы «</a:t>
            </a:r>
            <a:r>
              <a:rPr lang="ru-RU" dirty="0"/>
              <a:t>дома работает, а </a:t>
            </a:r>
            <a:r>
              <a:rPr lang="ru-RU" i="1" dirty="0"/>
              <a:t>здесь</a:t>
            </a:r>
            <a:r>
              <a:rPr lang="ru-RU" dirty="0"/>
              <a:t> даже не компилируется</a:t>
            </a:r>
            <a:r>
              <a:rPr lang="ru-RU" dirty="0" smtClean="0"/>
              <a:t>». Лучше пользоваться своими ноутбуками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Творческие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Удивите меня своим уровнем применительно к курсу, я могу поставить автомат или упростить сдачу </a:t>
            </a:r>
            <a:r>
              <a:rPr lang="ru-RU" smtClean="0"/>
              <a:t>некоторых заданий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448"/>
            <a:ext cx="4968552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курс?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18872" indent="0" algn="just">
              <a:buNone/>
            </a:pPr>
            <a:r>
              <a:rPr lang="ru-RU" dirty="0"/>
              <a:t>Основной предмет изучения данного курса – аппаратные средства микропроцессорной </a:t>
            </a:r>
            <a:r>
              <a:rPr lang="ru-RU" dirty="0" smtClean="0"/>
              <a:t>техники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 smtClean="0"/>
              <a:t>Точнее, </a:t>
            </a:r>
            <a:r>
              <a:rPr lang="ru-RU" b="1" dirty="0" smtClean="0"/>
              <a:t>принципы</a:t>
            </a:r>
            <a:r>
              <a:rPr lang="ru-RU" dirty="0" smtClean="0"/>
              <a:t> </a:t>
            </a:r>
            <a:r>
              <a:rPr lang="ru-RU" dirty="0"/>
              <a:t>работы, благодаря которым «примитивная» электроника (регистры, триггеры</a:t>
            </a:r>
            <a:r>
              <a:rPr lang="ru-RU" dirty="0" smtClean="0"/>
              <a:t>, счетчики </a:t>
            </a:r>
            <a:r>
              <a:rPr lang="ru-RU" dirty="0"/>
              <a:t>аппаратные сумматоры) превращается в нечто значительно более «умное» – процессор, исполняющий сложнейшие </a:t>
            </a:r>
            <a:r>
              <a:rPr lang="ru-RU" dirty="0" smtClean="0"/>
              <a:t>программы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sz="2400" dirty="0" smtClean="0"/>
              <a:t>(</a:t>
            </a:r>
            <a:r>
              <a:rPr lang="ru-RU" sz="2400" i="1" dirty="0" err="1" smtClean="0"/>
              <a:t>Спойлер</a:t>
            </a:r>
            <a:r>
              <a:rPr lang="ru-RU" sz="2400" i="1" dirty="0" smtClean="0"/>
              <a:t> – архитектура фон Неймана, Гарвардская архитектура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03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программирования в курсе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1"/>
            <a:ext cx="8712968" cy="4772000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курсе можно выделить два крупных </a:t>
            </a:r>
            <a:r>
              <a:rPr lang="ru-RU" dirty="0" smtClean="0"/>
              <a:t>блока: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аппаратные средства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обеспечение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 smtClean="0"/>
              <a:t>Причем изучение </a:t>
            </a:r>
            <a:r>
              <a:rPr lang="ru-RU" dirty="0"/>
              <a:t>аппаратных средств микроконтроллера </a:t>
            </a:r>
            <a:r>
              <a:rPr lang="ru-RU" dirty="0" smtClean="0"/>
              <a:t>происходит через </a:t>
            </a:r>
            <a:r>
              <a:rPr lang="ru-RU" dirty="0"/>
              <a:t>их </a:t>
            </a:r>
            <a:r>
              <a:rPr lang="ru-RU" b="1" dirty="0" smtClean="0"/>
              <a:t>низкоуровневое программирование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22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2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84976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Программирование ПЛК и программирование </a:t>
            </a:r>
            <a:r>
              <a:rPr lang="ru-RU" sz="3600" dirty="0"/>
              <a:t>микроконтроллеров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Микроконтроллеры используются </a:t>
            </a:r>
            <a:r>
              <a:rPr lang="ru-RU" dirty="0"/>
              <a:t>как элементная база </a:t>
            </a:r>
            <a:r>
              <a:rPr lang="ru-RU" dirty="0" smtClean="0"/>
              <a:t>ПЛК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 smtClean="0"/>
              <a:t>Среди </a:t>
            </a:r>
            <a:r>
              <a:rPr lang="ru-RU" dirty="0"/>
              <a:t>разработчиков АСУТП встречаются специалисты-электрики, электронщики, а также программисты. </a:t>
            </a:r>
            <a:r>
              <a:rPr lang="ru-RU" dirty="0" smtClean="0"/>
              <a:t>Для каждой из этих групп  имеется интуитивно понятный ей язык из стандарта МЭК-61131-3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 smtClean="0"/>
              <a:t>Суть этих языков в том, что чтобы </a:t>
            </a:r>
            <a:r>
              <a:rPr lang="ru-RU" dirty="0"/>
              <a:t>разработчик алгоритмов ПЛК как можно меньше думал </a:t>
            </a:r>
            <a:r>
              <a:rPr lang="ru-RU" dirty="0" smtClean="0"/>
              <a:t>об </a:t>
            </a:r>
            <a:r>
              <a:rPr lang="ru-RU" dirty="0"/>
              <a:t>устройстве </a:t>
            </a:r>
            <a:r>
              <a:rPr lang="ru-RU" dirty="0" smtClean="0"/>
              <a:t>ПЛК</a:t>
            </a:r>
            <a:r>
              <a:rPr lang="ru-RU" dirty="0"/>
              <a:t>, </a:t>
            </a:r>
            <a:r>
              <a:rPr lang="ru-RU" dirty="0" smtClean="0"/>
              <a:t>и мог сосредоточиться </a:t>
            </a:r>
            <a:r>
              <a:rPr lang="ru-RU" dirty="0"/>
              <a:t>на </a:t>
            </a:r>
            <a:r>
              <a:rPr lang="ru-RU" dirty="0" smtClean="0"/>
              <a:t>основной задаче – управлении </a:t>
            </a:r>
            <a:r>
              <a:rPr lang="ru-RU" dirty="0"/>
              <a:t>технологическим </a:t>
            </a:r>
            <a:r>
              <a:rPr lang="ru-RU" dirty="0" smtClean="0"/>
              <a:t>процессом</a:t>
            </a:r>
          </a:p>
          <a:p>
            <a:pPr marL="118872" indent="0" algn="just">
              <a:buNone/>
            </a:pPr>
            <a:endParaRPr lang="ru-RU" dirty="0" smtClean="0"/>
          </a:p>
          <a:p>
            <a:pPr marL="118872" indent="0" algn="just">
              <a:buNone/>
            </a:pPr>
            <a:r>
              <a:rPr lang="ru-RU" dirty="0" smtClean="0"/>
              <a:t>Однако</a:t>
            </a:r>
            <a:r>
              <a:rPr lang="ru-RU" dirty="0"/>
              <a:t>, несмотря на общую тенденцию к упрощению, во многих ПЛК при программировании до сих пор приходится в существенной степени владеть низкоуровневым </a:t>
            </a:r>
            <a:r>
              <a:rPr lang="ru-RU" dirty="0" smtClean="0"/>
              <a:t>программированием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ПЛК и Смартфон</a:t>
            </a:r>
            <a:endParaRPr lang="ru-RU" dirty="0"/>
          </a:p>
        </p:txBody>
      </p:sp>
      <p:pic>
        <p:nvPicPr>
          <p:cNvPr id="6150" name="Picture 6" descr="http://www.android-hilfe.de/attachments/android-news/5613d1269346857-kyocera-stellt-mit-dem-zio-m6000-ihr-erstes-android-smartphone-vor-black_zio_angle1_android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435496" cy="4293096"/>
          </a:xfrm>
          <a:prstGeom prst="rect">
            <a:avLst/>
          </a:prstGeom>
          <a:noFill/>
        </p:spPr>
      </p:pic>
      <p:pic>
        <p:nvPicPr>
          <p:cNvPr id="6146" name="Picture 2" descr="http://www.ictglobal.ru/images/products/plc/m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73363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будет в курсе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Как процессор взаимодействует с периферией - ввод/вывод аналоговых и дискретных сигналов. И железо, и программирование</a:t>
            </a:r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Как программировать на "С"? Как программировать микроконтроллеры на С?</a:t>
            </a:r>
          </a:p>
          <a:p>
            <a:endParaRPr lang="en-US" dirty="0" smtClean="0"/>
          </a:p>
          <a:p>
            <a:r>
              <a:rPr lang="ru-RU" dirty="0" smtClean="0"/>
              <a:t>Как устроено машинное представление чисел в памяти? Про </a:t>
            </a:r>
            <a:r>
              <a:rPr lang="en-US" dirty="0" smtClean="0"/>
              <a:t>double, </a:t>
            </a:r>
            <a:r>
              <a:rPr lang="en-US" dirty="0" err="1" smtClean="0"/>
              <a:t>int</a:t>
            </a:r>
            <a:r>
              <a:rPr lang="en-US" dirty="0" smtClean="0"/>
              <a:t>, unsigned </a:t>
            </a:r>
            <a:r>
              <a:rPr lang="en-US" dirty="0" err="1" smtClean="0"/>
              <a:t>int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Как эффективно использовать побитовые операции при  программировании на уровне, близком к железу?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541</TotalTime>
  <Words>579</Words>
  <Application>Microsoft Office PowerPoint</Application>
  <PresentationFormat>Экран (4:3)</PresentationFormat>
  <Paragraphs>115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Модульная</vt:lpstr>
      <vt:lpstr>МПСУ-2018 Вводная лекция</vt:lpstr>
      <vt:lpstr>Презентация PowerPoint</vt:lpstr>
      <vt:lpstr>О чем курс?</vt:lpstr>
      <vt:lpstr>Роль программирования в курсе</vt:lpstr>
      <vt:lpstr>Презентация PowerPoint</vt:lpstr>
      <vt:lpstr>Презентация PowerPoint</vt:lpstr>
      <vt:lpstr>Программирование ПЛК и программирование микроконтроллеров</vt:lpstr>
      <vt:lpstr>ПЛК и Смартфон</vt:lpstr>
      <vt:lpstr>Что будет в курсе</vt:lpstr>
      <vt:lpstr>Критерии оценки </vt:lpstr>
      <vt:lpstr>Вредные советы</vt:lpstr>
      <vt:lpstr>Про оформление исходных кодов</vt:lpstr>
      <vt:lpstr>Материалы курса</vt:lpstr>
      <vt:lpstr>Оборудование и софт</vt:lpstr>
      <vt:lpstr>Творческие задания</vt:lpstr>
    </vt:vector>
  </TitlesOfParts>
  <Company>markodelgroup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МПСА-2014 Вводная лекция</dc:title>
  <dc:creator>Victor</dc:creator>
  <cp:lastModifiedBy>Victor</cp:lastModifiedBy>
  <cp:revision>90</cp:revision>
  <dcterms:created xsi:type="dcterms:W3CDTF">2014-08-29T12:32:13Z</dcterms:created>
  <dcterms:modified xsi:type="dcterms:W3CDTF">2018-09-02T13:24:36Z</dcterms:modified>
</cp:coreProperties>
</file>