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59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-7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45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5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9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41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5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9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2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40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3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9E998-43BE-4296-ACA3-2339E3035D8C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1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Порты ввода-вывод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Довесок к лекции – принципиальные схемы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4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-294208"/>
            <a:ext cx="9144000" cy="728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Активный источник </a:t>
            </a:r>
            <a:r>
              <a:rPr lang="ru-RU" dirty="0" smtClean="0"/>
              <a:t>сигнала</a:t>
            </a:r>
            <a:r>
              <a:rPr lang="en-US" dirty="0" smtClean="0"/>
              <a:t> (</a:t>
            </a:r>
            <a:r>
              <a:rPr lang="ru-RU" dirty="0" smtClean="0"/>
              <a:t>выходной контур ТТЛ-микросхемы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65465" y="1411288"/>
            <a:ext cx="28637634" cy="4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054179"/>
              </p:ext>
            </p:extLst>
          </p:nvPr>
        </p:nvGraphicFramePr>
        <p:xfrm>
          <a:off x="2263864" y="1766889"/>
          <a:ext cx="6219736" cy="4899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Точечный рисунок" r:id="rId3" imgW="3696216" imgH="2505425" progId="Paint.Picture">
                  <p:embed/>
                </p:oleObj>
              </mc:Choice>
              <mc:Fallback>
                <p:oleObj name="Точечный рисунок" r:id="rId3" imgW="3696216" imgH="250542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914" t="9442" r="11205"/>
                      <a:stretch>
                        <a:fillRect/>
                      </a:stretch>
                    </p:blipFill>
                    <p:spPr bwMode="auto">
                      <a:xfrm>
                        <a:off x="2263864" y="1766889"/>
                        <a:ext cx="6219736" cy="4899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7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Пассивный источник сигнала</a:t>
            </a:r>
            <a:endParaRPr lang="ru-RU" dirty="0"/>
          </a:p>
        </p:txBody>
      </p:sp>
      <p:pic>
        <p:nvPicPr>
          <p:cNvPr id="4" name="Рисунок 3" descr="Безымянный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"/>
          <a:stretch/>
        </p:blipFill>
        <p:spPr bwMode="auto">
          <a:xfrm>
            <a:off x="2668587" y="1598930"/>
            <a:ext cx="6196013" cy="39255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05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Потребитель логического сигнала - светодиод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05099" y="1690688"/>
            <a:ext cx="208367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708529"/>
              </p:ext>
            </p:extLst>
          </p:nvPr>
        </p:nvGraphicFramePr>
        <p:xfrm>
          <a:off x="2705100" y="1690689"/>
          <a:ext cx="4737100" cy="44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Точечный рисунок" r:id="rId3" imgW="3761905" imgH="3533333" progId="Paint.Picture">
                  <p:embed/>
                </p:oleObj>
              </mc:Choice>
              <mc:Fallback>
                <p:oleObj name="Точечный рисунок" r:id="rId3" imgW="3761905" imgH="3533333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1690689"/>
                        <a:ext cx="4737100" cy="4460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20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Потребитель логического сигнала – светодиод, альтернативная схема подключения</a:t>
            </a:r>
            <a:endParaRPr lang="ru-RU" dirty="0"/>
          </a:p>
        </p:txBody>
      </p:sp>
      <p:pic>
        <p:nvPicPr>
          <p:cNvPr id="4" name="Рисунок 3" descr="Безымянный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172" y="1941830"/>
            <a:ext cx="5134928" cy="454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0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7600" y="1905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341544"/>
              </p:ext>
            </p:extLst>
          </p:nvPr>
        </p:nvGraphicFramePr>
        <p:xfrm>
          <a:off x="1790700" y="114299"/>
          <a:ext cx="9169400" cy="644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3" imgW="5558689" imgH="3908465" progId="Visio.Drawing.11">
                  <p:embed/>
                </p:oleObj>
              </mc:Choice>
              <mc:Fallback>
                <p:oleObj name="Visio" r:id="rId3" imgW="5558689" imgH="390846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114299"/>
                        <a:ext cx="9169400" cy="6445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36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Возможные режимы работы портов ввода-вывода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62156"/>
              </p:ext>
            </p:extLst>
          </p:nvPr>
        </p:nvGraphicFramePr>
        <p:xfrm>
          <a:off x="1589088" y="1932972"/>
          <a:ext cx="9485312" cy="4251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1328"/>
                <a:gridCol w="2371328"/>
                <a:gridCol w="2371328"/>
                <a:gridCol w="2371328"/>
              </a:tblGrid>
              <a:tr h="42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Режим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DDRx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PORTx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PINx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/>
                </a:tc>
              </a:tr>
              <a:tr h="787591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Вывод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Задает состояние выводов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 используется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 anchor="ctr"/>
                </a:tc>
              </a:tr>
              <a:tr h="1521967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Ввод активного источника сигнала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</a:p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(Выключить подтягивающий резистор)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/>
                </a:tc>
                <a:tc rowSpan="2"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Содержит значение входного сигнала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/>
                </a:tc>
              </a:tr>
              <a:tr h="1521967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Вывода пассивного источника сигнала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(Включить подтягиваю-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щий</a:t>
                      </a:r>
                      <a:r>
                        <a:rPr lang="ru-RU" sz="2000" dirty="0">
                          <a:effectLst/>
                        </a:rPr>
                        <a:t> резистор)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1778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1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49300"/>
          </a:xfrm>
        </p:spPr>
        <p:txBody>
          <a:bodyPr/>
          <a:lstStyle/>
          <a:p>
            <a:r>
              <a:rPr lang="ru-RU" dirty="0" smtClean="0"/>
              <a:t>Пример кода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199" y="749300"/>
            <a:ext cx="207237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8950" y="1101447"/>
            <a:ext cx="112141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avr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/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io.h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для определения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DDRx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PORTx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PINx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80000"/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конфигурирование портов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DDRA = 0b00000000;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порт А на ввод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PORTA = 0b11110000;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включить подтягивающие резисторы порта А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DDRB = 0b11111111; 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порт B на вывод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ru-RU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операции ввода/вывода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(1)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ru-RU" dirty="0" err="1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dirty="0" err="1">
                <a:solidFill>
                  <a:srgbClr val="000080"/>
                </a:solidFill>
                <a:latin typeface="Consolas" panose="020B0609020204030204" pitchFamily="49" charset="0"/>
              </a:rPr>
              <a:t>port_value</a:t>
            </a: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= PINA;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чтение текущего значения порта А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80"/>
                </a:solidFill>
                <a:latin typeface="Consolas" panose="020B0609020204030204" pitchFamily="49" charset="0"/>
              </a:rPr>
              <a:t>port_value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0b11111111)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        PORTB = 0b00000000;    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запись данных порт </a:t>
            </a:r>
            <a:r>
              <a:rPr lang="ru-RU" dirty="0" smtClean="0">
                <a:solidFill>
                  <a:srgbClr val="008000"/>
                </a:solidFill>
                <a:latin typeface="Consolas" panose="020B0609020204030204" pitchFamily="49" charset="0"/>
              </a:rPr>
              <a:t>B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(</a:t>
            </a:r>
            <a:r>
              <a:rPr lang="ru-RU" dirty="0" smtClean="0">
                <a:solidFill>
                  <a:srgbClr val="008000"/>
                </a:solidFill>
                <a:latin typeface="Consolas" panose="020B0609020204030204" pitchFamily="49" charset="0"/>
              </a:rPr>
              <a:t>зажечь все диоды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        PORTB = 0b10101010;    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запись данных порт </a:t>
            </a:r>
            <a:r>
              <a:rPr lang="ru-RU" dirty="0" smtClean="0">
                <a:solidFill>
                  <a:srgbClr val="008000"/>
                </a:solidFill>
                <a:latin typeface="Consolas" panose="020B0609020204030204" pitchFamily="49" charset="0"/>
              </a:rPr>
              <a:t>B (зажечь диоды через один)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1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194</Words>
  <Application>Microsoft Office PowerPoint</Application>
  <PresentationFormat>Произвольный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Точечный рисунок</vt:lpstr>
      <vt:lpstr>Visio</vt:lpstr>
      <vt:lpstr>Порты ввода-вывод</vt:lpstr>
      <vt:lpstr>Презентация PowerPoint</vt:lpstr>
      <vt:lpstr>Активный источник сигнала (выходной контур ТТЛ-микросхемы)</vt:lpstr>
      <vt:lpstr>Пассивный источник сигнала</vt:lpstr>
      <vt:lpstr>Потребитель логического сигнала - светодиод</vt:lpstr>
      <vt:lpstr>Потребитель логического сигнала – светодиод, альтернативная схема подключения</vt:lpstr>
      <vt:lpstr>Презентация PowerPoint</vt:lpstr>
      <vt:lpstr>Возможные режимы работы портов ввода-вывода</vt:lpstr>
      <vt:lpstr>Пример кода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24</cp:revision>
  <dcterms:created xsi:type="dcterms:W3CDTF">2017-09-09T12:13:47Z</dcterms:created>
  <dcterms:modified xsi:type="dcterms:W3CDTF">2017-09-18T10:54:52Z</dcterms:modified>
</cp:coreProperties>
</file>