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52" autoAdjust="0"/>
    <p:restoredTop sz="94660"/>
  </p:normalViewPr>
  <p:slideViewPr>
    <p:cSldViewPr snapToGrid="0">
      <p:cViewPr>
        <p:scale>
          <a:sx n="125" d="100"/>
          <a:sy n="125" d="100"/>
        </p:scale>
        <p:origin x="3594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CC3C-7880-4B4E-9A53-336A707217C1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0D4E-9F4F-4D87-9714-66683A72D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74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CC3C-7880-4B4E-9A53-336A707217C1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0D4E-9F4F-4D87-9714-66683A72D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76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CC3C-7880-4B4E-9A53-336A707217C1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0D4E-9F4F-4D87-9714-66683A72D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59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CC3C-7880-4B4E-9A53-336A707217C1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0D4E-9F4F-4D87-9714-66683A72D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13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CC3C-7880-4B4E-9A53-336A707217C1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0D4E-9F4F-4D87-9714-66683A72D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25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CC3C-7880-4B4E-9A53-336A707217C1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0D4E-9F4F-4D87-9714-66683A72D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86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CC3C-7880-4B4E-9A53-336A707217C1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0D4E-9F4F-4D87-9714-66683A72D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2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CC3C-7880-4B4E-9A53-336A707217C1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0D4E-9F4F-4D87-9714-66683A72D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27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CC3C-7880-4B4E-9A53-336A707217C1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0D4E-9F4F-4D87-9714-66683A72D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49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CC3C-7880-4B4E-9A53-336A707217C1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0D4E-9F4F-4D87-9714-66683A72D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49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CC3C-7880-4B4E-9A53-336A707217C1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0D4E-9F4F-4D87-9714-66683A72D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92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BCC3C-7880-4B4E-9A53-336A707217C1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10D4E-9F4F-4D87-9714-66683A72D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70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Идентификация передаточной функции </a:t>
            </a:r>
            <a:r>
              <a:rPr lang="ru-RU" dirty="0" smtClean="0"/>
              <a:t>объекта</a:t>
            </a:r>
            <a:r>
              <a:rPr lang="en-US" dirty="0" smtClean="0"/>
              <a:t> </a:t>
            </a:r>
            <a:r>
              <a:rPr lang="ru-RU" smtClean="0"/>
              <a:t>методом МНК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8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8996516" cy="748887"/>
          </a:xfrm>
        </p:spPr>
        <p:txBody>
          <a:bodyPr/>
          <a:lstStyle/>
          <a:p>
            <a:pPr algn="ctr"/>
            <a:r>
              <a:rPr lang="ru-RU" dirty="0" smtClean="0"/>
              <a:t>Исходные данные - кривая разгона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84" y="1396588"/>
            <a:ext cx="8996516" cy="494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69311" cy="1325563"/>
          </a:xfrm>
        </p:spPr>
        <p:txBody>
          <a:bodyPr/>
          <a:lstStyle/>
          <a:p>
            <a:r>
              <a:rPr lang="ru-RU" dirty="0" smtClean="0"/>
              <a:t>Идентификация </a:t>
            </a:r>
            <a:r>
              <a:rPr lang="ru-RU" dirty="0" err="1" smtClean="0"/>
              <a:t>п.ф</a:t>
            </a:r>
            <a:r>
              <a:rPr lang="ru-RU" dirty="0" smtClean="0"/>
              <a:t>. на примере объекта 2-го порядка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716175" y="1698852"/>
                <a:ext cx="34996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′′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175" y="1698852"/>
                <a:ext cx="3499611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54427" y="2068184"/>
                <a:ext cx="8006911" cy="667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/>
                        <m:t>Вторая производная является линейной функцией от факторов 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, </m:t>
                      </m:r>
                      <m:r>
                        <a:rPr lang="ru-RU" i="1">
                          <a:latin typeface="Cambria Math"/>
                        </a:rPr>
                        <m:t>𝑦</m:t>
                      </m:r>
                      <m:r>
                        <a:rPr lang="ru-RU" i="1">
                          <a:latin typeface="Cambria Math"/>
                        </a:rPr>
                        <m:t>, </m:t>
                      </m:r>
                      <m:r>
                        <a:rPr lang="ru-RU" i="1">
                          <a:latin typeface="Cambria Math"/>
                        </a:rPr>
                        <m:t>𝑢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m:rPr>
                          <m:nor/>
                        </m:rPr>
                        <a:rPr lang="ru-RU"/>
                        <m:t>. Причем, эта зависимость справедлива для любого </m:t>
                      </m:r>
                      <m:r>
                        <a:rPr lang="ru-RU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27" y="2068184"/>
                <a:ext cx="8006911" cy="667940"/>
              </a:xfrm>
              <a:prstGeom prst="rect">
                <a:avLst/>
              </a:prstGeom>
              <a:blipFill>
                <a:blip r:embed="rId3"/>
                <a:stretch>
                  <a:fillRect l="-76" b="-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54427" y="1194903"/>
            <a:ext cx="4407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Диф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уравнение процесса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второго порядка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49718" y="2739511"/>
                <a:ext cx="36727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′′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18" y="2739511"/>
                <a:ext cx="3672736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79980" y="3240073"/>
            <a:ext cx="84705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Однако, точное равенство не получится, из графиков видно, что имеется шум. Поэтому предлагается модель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49718" y="3812545"/>
                <a:ext cx="4498346" cy="410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=−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18" y="3812545"/>
                <a:ext cx="4498346" cy="410177"/>
              </a:xfrm>
              <a:prstGeom prst="rect">
                <a:avLst/>
              </a:prstGeom>
              <a:blipFill>
                <a:blip r:embed="rId5"/>
                <a:stretch>
                  <a:fillRect t="-150000" r="-13686" b="-2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766775" y="4795194"/>
                <a:ext cx="2591543" cy="410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775" y="4795194"/>
                <a:ext cx="2591543" cy="410177"/>
              </a:xfrm>
              <a:prstGeom prst="rect">
                <a:avLst/>
              </a:prstGeom>
              <a:blipFill>
                <a:blip r:embed="rId6"/>
                <a:stretch>
                  <a:fillRect t="-152239" r="-24235" b="-2298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182523" y="4274210"/>
            <a:ext cx="2448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 в векторном виде: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749718" y="5357023"/>
                <a:ext cx="3030509" cy="984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d>
                                <m:dPr>
                                  <m:begChr m:val="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′(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d>
                                <m:dPr>
                                  <m:begChr m:val="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d>
                                <m:dPr>
                                  <m:begChr m:val="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eqArr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18" y="5357023"/>
                <a:ext cx="3030509" cy="9840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10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278" y="132897"/>
            <a:ext cx="8618402" cy="1325563"/>
          </a:xfrm>
        </p:spPr>
        <p:txBody>
          <a:bodyPr/>
          <a:lstStyle/>
          <a:p>
            <a:r>
              <a:rPr lang="ru-RU" dirty="0" smtClean="0"/>
              <a:t>Кривая разгона и производные </a:t>
            </a:r>
            <a:r>
              <a:rPr lang="en-US" dirty="0" smtClean="0"/>
              <a:t>y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4289"/>
            <a:ext cx="9056255" cy="48466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944347" y="5946312"/>
                <a:ext cx="36727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′′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347" y="5946312"/>
                <a:ext cx="3672736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869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743" y="365127"/>
            <a:ext cx="8766627" cy="77787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Сведение задачи к МНК-оцениванию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55599" y="1143001"/>
                <a:ext cx="8159750" cy="10374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Подберем коэффициенты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которые минимизируют невязку между фактическим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d>
                          <m:dPr>
                            <m:ctrlPr>
                              <a:rPr lang="ru-RU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</m:sup>
                    </m:sSup>
                    <m:d>
                      <m:dPr>
                        <m:ctrlPr>
                          <a:rPr lang="ru-RU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ru-RU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ru-RU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прогнозным:</a:t>
                </a:r>
                <a:endPara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algn="just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ru-RU" i="1"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p>
                          <m:d>
                            <m:dPr>
                              <m:ctrlPr>
                                <a:rPr lang="ru-RU" i="1"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ru-RU" i="1"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ru-RU" i="1"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ru-RU" i="1"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</m:acc>
                    </m:oMath>
                  </m:oMathPara>
                </a14:m>
                <a:endPara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99" y="1143001"/>
                <a:ext cx="8159750" cy="1037400"/>
              </a:xfrm>
              <a:prstGeom prst="rect">
                <a:avLst/>
              </a:prstGeom>
              <a:blipFill>
                <a:blip r:embed="rId2"/>
                <a:stretch>
                  <a:fillRect l="-597" t="-2941" r="-597" b="-23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66484" y="3217991"/>
                <a:ext cx="8527143" cy="1293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Модель</a:t>
                </a:r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которая будет построена, сама по себе интереса не </a:t>
                </a:r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представляет</a:t>
                </a:r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но ее коэффициенты определят передаточную </a:t>
                </a:r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функцию. Чтобы </a:t>
                </a:r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воспользоваться МНК для </a:t>
                </a:r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поиска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нужно записать матрицу плана и вектор откликов.</a:t>
                </a:r>
              </a:p>
              <a:p>
                <a:pPr lvl="0" algn="just">
                  <a:lnSpc>
                    <a:spcPct val="107000"/>
                  </a:lnSpc>
                  <a:spcAft>
                    <a:spcPts val="0"/>
                  </a:spcAft>
                </a:pPr>
                <a:endPara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84" y="3217991"/>
                <a:ext cx="8527143" cy="1293880"/>
              </a:xfrm>
              <a:prstGeom prst="rect">
                <a:avLst/>
              </a:prstGeom>
              <a:blipFill>
                <a:blip r:embed="rId3"/>
                <a:stretch>
                  <a:fillRect l="-572" t="-2358" r="-6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122712" y="5015340"/>
                <a:ext cx="7264400" cy="1205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&amp;…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e>
                          </m:eqArr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′(1</m:t>
                                    </m:r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(1</m:t>
                                    </m:r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(1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′(2</m:t>
                                    </m:r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(2</m:t>
                                    </m:r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(2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′(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ru-RU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712" y="5015340"/>
                <a:ext cx="7264400" cy="12055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57628" y="4912216"/>
                <a:ext cx="2192010" cy="14073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d>
                                    <m:d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sup>
                              </m:sSup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d>
                                    <m:d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sup>
                              </m:sSup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&amp;…</m:t>
                              </m:r>
                            </m:e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d>
                                    <m:d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sup>
                              </m:sSup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28" y="4912216"/>
                <a:ext cx="2192010" cy="14073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122712" y="4230895"/>
                <a:ext cx="2097305" cy="3843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712" y="4230895"/>
                <a:ext cx="2097305" cy="384336"/>
              </a:xfrm>
              <a:prstGeom prst="rect">
                <a:avLst/>
              </a:prstGeom>
              <a:blipFill>
                <a:blip r:embed="rId6"/>
                <a:stretch>
                  <a:fillRect t="-7937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901732" y="2155905"/>
                <a:ext cx="3291221" cy="871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ru-RU" i="1">
                                          <a:latin typeface="Cambria Math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ru-RU" i="1">
                                              <a:latin typeface="Cambria Math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ru-RU" i="1">
                                              <a:latin typeface="Cambria Math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</m:sup>
                                  </m:sSup>
                                  <m:d>
                                    <m:dPr>
                                      <m:ctrlPr>
                                        <a:rPr lang="ru-RU" i="1">
                                          <a:latin typeface="Cambria Math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ru-RU" i="1">
                                          <a:latin typeface="Cambria Math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ru-RU" i="1">
                                          <a:latin typeface="Cambria Math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732" y="2155905"/>
                <a:ext cx="3291221" cy="8712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4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Численный расчет производных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916642" y="1690689"/>
                <a:ext cx="2540311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)≈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642" y="1690689"/>
                <a:ext cx="2540311" cy="619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4572000" y="17992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∆t - интервал </a:t>
            </a:r>
            <a:r>
              <a:rPr lang="ru-RU" dirty="0"/>
              <a:t>времени</a:t>
            </a:r>
            <a:r>
              <a:rPr lang="ru-RU" dirty="0" smtClean="0"/>
              <a:t>, через </a:t>
            </a:r>
            <a:r>
              <a:rPr lang="ru-RU" dirty="0"/>
              <a:t>который происходили измерения параметров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009487" y="2520591"/>
                <a:ext cx="3732625" cy="667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)≈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487" y="2520591"/>
                <a:ext cx="3732625" cy="6675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33828" y="3410509"/>
                <a:ext cx="8181521" cy="981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Очевидно, что разностей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ru-RU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на единицу меньше, чем самих данных, поэтому из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ru-RU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элементов можно </a:t>
                </a:r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рассчитать. Если взять производную порядка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то получится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ru-RU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ru-RU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значение</a:t>
                </a:r>
                <a:endParaRPr lang="ru-RU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28" y="3410509"/>
                <a:ext cx="8181521" cy="981423"/>
              </a:xfrm>
              <a:prstGeom prst="rect">
                <a:avLst/>
              </a:prstGeom>
              <a:blipFill>
                <a:blip r:embed="rId4"/>
                <a:stretch>
                  <a:fillRect l="-671" t="-2484" r="-596" b="-74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574822" y="1429934"/>
                <a:ext cx="31616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номер временного отсчета</a:t>
                </a:r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822" y="1429934"/>
                <a:ext cx="3161699" cy="369332"/>
              </a:xfrm>
              <a:prstGeom prst="rect">
                <a:avLst/>
              </a:prstGeom>
              <a:blipFill>
                <a:blip r:embed="rId5"/>
                <a:stretch>
                  <a:fillRect t="-10000" r="-115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5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582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Идентификация передаточной функции объекта методом МНК</vt:lpstr>
      <vt:lpstr>Исходные данные - кривая разгона</vt:lpstr>
      <vt:lpstr>Идентификация п.ф. на примере объекта 2-го порядка</vt:lpstr>
      <vt:lpstr>Кривая разгона и производные y</vt:lpstr>
      <vt:lpstr>Сведение задачи к МНК-оцениванию</vt:lpstr>
      <vt:lpstr>Численный расчет производных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Victor</cp:lastModifiedBy>
  <cp:revision>47</cp:revision>
  <dcterms:created xsi:type="dcterms:W3CDTF">2018-03-01T16:33:53Z</dcterms:created>
  <dcterms:modified xsi:type="dcterms:W3CDTF">2018-04-02T09:27:34Z</dcterms:modified>
</cp:coreProperties>
</file>