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4" r:id="rId8"/>
    <p:sldId id="266" r:id="rId9"/>
    <p:sldId id="270" r:id="rId10"/>
    <p:sldId id="268" r:id="rId11"/>
    <p:sldId id="271" r:id="rId12"/>
    <p:sldId id="272" r:id="rId13"/>
    <p:sldId id="273" r:id="rId14"/>
    <p:sldId id="276" r:id="rId15"/>
    <p:sldId id="278" r:id="rId16"/>
    <p:sldId id="274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9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9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3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89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4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88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5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8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3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5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5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7F31-31F3-4793-89B4-4F2E94B7A0D9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7F41-FF8B-4C47-BF33-7D1E7FE4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7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Эффективный код для микроконтроллеров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1011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Пример 2. Обработка кнопок во время паузы</a:t>
            </a:r>
            <a:br>
              <a:rPr lang="ru-RU" sz="3600" b="1" dirty="0" smtClean="0"/>
            </a:br>
            <a:r>
              <a:rPr lang="en-US" sz="3600" b="1" dirty="0" err="1" smtClean="0"/>
              <a:t>detect_buttons_in_delay</a:t>
            </a:r>
            <a:r>
              <a:rPr lang="en-US" sz="3600" b="1" dirty="0" smtClean="0"/>
              <a:t>()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91590"/>
            <a:ext cx="88773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detect_buttons_in_delay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delay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previous_port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0xFF;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инициализация при запуске программы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quant_count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ru-RU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delay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 10;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рассчитываем количество 10мс квантов 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выдерживаем паузу по квантам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fr-FR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fr-FR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quant_number</a:t>
            </a:r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fr-FR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quant_number</a:t>
            </a:r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fr-FR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quant_count</a:t>
            </a:r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++</a:t>
            </a:r>
            <a:r>
              <a:rPr lang="fr-FR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quant_number</a:t>
            </a:r>
            <a:r>
              <a:rPr lang="fr-FR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обычный способ регистрации нажатия кнопок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current_port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PINB;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~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current_port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previous_port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previous_port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current_port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ru-RU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       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немедленно завершаем выполнение функции,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если зарегистрировано нажатие кнопки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_</a:t>
            </a:r>
            <a:r>
              <a:rPr lang="en-US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delay_ms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(10); </a:t>
            </a:r>
            <a:r>
              <a:rPr lang="en-US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квант 10 </a:t>
            </a:r>
            <a:r>
              <a:rPr lang="ru-RU" sz="1600" b="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мс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паузы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сюда попадаем, если цикл выполнился до конца,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0x00;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т.е. не было нажатий кнопок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63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30"/>
            <a:ext cx="9144000" cy="10268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Пример 2. Реализация на основе </a:t>
            </a:r>
            <a:r>
              <a:rPr lang="en-US" sz="3600" b="1" dirty="0" err="1"/>
              <a:t>detect_buttons_in_delay</a:t>
            </a:r>
            <a:r>
              <a:rPr lang="en-US" sz="3600" b="1" dirty="0" smtClean="0"/>
              <a:t>()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143" y="1030513"/>
            <a:ext cx="89988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0b01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0b10</a:t>
            </a:r>
            <a:endParaRPr lang="en-US" sz="16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DIODE_POSITIONS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8</a:t>
            </a:r>
            <a:endParaRPr lang="ru-RU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= { 0b11111110, 0b11111101, 0b11110111, ... };</a:t>
            </a:r>
          </a:p>
          <a:p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1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signed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-1;</a:t>
            </a:r>
            <a:endParaRPr lang="ru-RU" sz="16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(1)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ru-RU" sz="16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пауза ИЛИ реакция на кнопки</a:t>
            </a:r>
            <a:endParaRPr lang="en-US" sz="16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detect_buttons_in_delay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(2000);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+1;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-1;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PORTD =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((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+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DIODE_POSITIONS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%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DIODE_POSITIONS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171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71" y="365126"/>
            <a:ext cx="8810171" cy="1325563"/>
          </a:xfrm>
        </p:spPr>
        <p:txBody>
          <a:bodyPr/>
          <a:lstStyle/>
          <a:p>
            <a:r>
              <a:rPr lang="ru-RU" dirty="0" smtClean="0"/>
              <a:t>Пример 3. Светофор с несколькими режимами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9832" y="1906620"/>
            <a:ext cx="1486305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Режим 1</a:t>
            </a:r>
          </a:p>
          <a:p>
            <a:pPr algn="ctr"/>
            <a:r>
              <a:rPr lang="ru-RU" sz="2400" b="1" dirty="0" smtClean="0"/>
              <a:t>Обычный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88099" y="1906620"/>
            <a:ext cx="133805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Режим 2</a:t>
            </a:r>
          </a:p>
          <a:p>
            <a:pPr algn="ctr"/>
            <a:r>
              <a:rPr lang="ru-RU" sz="2400" b="1" dirty="0" smtClean="0"/>
              <a:t>Ночной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8099" y="3401590"/>
            <a:ext cx="1598515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Режим 4</a:t>
            </a:r>
          </a:p>
          <a:p>
            <a:pPr algn="ctr"/>
            <a:r>
              <a:rPr lang="ru-RU" sz="2400" b="1" dirty="0" smtClean="0"/>
              <a:t>Выключен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5771" y="4615543"/>
            <a:ext cx="8708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Точно так же надо обработать нажатие кнопок во время пауз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Логика обработки кнопок теперь зависит от режима или состояния, в котором работает светофор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27850" y="3401590"/>
            <a:ext cx="133805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Режим 3</a:t>
            </a:r>
          </a:p>
          <a:p>
            <a:pPr algn="ctr"/>
            <a:r>
              <a:rPr lang="ru-RU" sz="2400" b="1" dirty="0" smtClean="0"/>
              <a:t>Ручной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622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14" y="217790"/>
            <a:ext cx="8868228" cy="1131703"/>
          </a:xfrm>
        </p:spPr>
        <p:txBody>
          <a:bodyPr/>
          <a:lstStyle/>
          <a:p>
            <a:r>
              <a:rPr lang="ru-RU" dirty="0" smtClean="0"/>
              <a:t>Пример 3. Граф переходов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6114" y="2162628"/>
            <a:ext cx="8708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Нарисовать, состояния, показать события, по которым осуществляется переход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29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43" y="0"/>
            <a:ext cx="8868228" cy="870857"/>
          </a:xfrm>
        </p:spPr>
        <p:txBody>
          <a:bodyPr/>
          <a:lstStyle/>
          <a:p>
            <a:r>
              <a:rPr lang="ru-RU" dirty="0" smtClean="0"/>
              <a:t>Пример 3. Граф переходов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707" y="1103166"/>
            <a:ext cx="4949100" cy="55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91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3. Код для графа переходов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399" y="1685675"/>
            <a:ext cx="87376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BUTTON_1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0b00000001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BUTTON_2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0b00000010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BUTTON_3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0b00000100</a:t>
            </a:r>
          </a:p>
          <a:p>
            <a:endParaRPr lang="ru-RU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MODE_NORMAL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0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MODE_NIGHT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1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MODE_MANUAL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2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MODE_OFF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3</a:t>
            </a:r>
          </a:p>
          <a:p>
            <a:endParaRPr lang="ru-RU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NORMAL_MODE_DIODE_COUNT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3</a:t>
            </a:r>
          </a:p>
          <a:p>
            <a:endParaRPr lang="ru-RU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diodes_normal_mode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= {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/* здесь задать битовые массивы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которые соответствуют красному, желтому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и др. сигналам светофора */</a:t>
            </a:r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};</a:t>
            </a:r>
          </a:p>
          <a:p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88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91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3. Код для графа переходов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4286" y="928914"/>
            <a:ext cx="738051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1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6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...Конфигурирование портов...</a:t>
            </a:r>
            <a:endParaRPr lang="ru-RU" sz="16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MODE_NORMAL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(1)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detect_buttons_in_delay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(1000);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switch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MODE_NORMAL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normal_mode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MODE_NIGHT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night_mode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MODE_MANUAL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manual_mode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MODE_OFF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off_mode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658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91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3. Код для графа переходов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0915" y="928914"/>
            <a:ext cx="77143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normal_mode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если активен режим MODE_NORMAL, эта функция вызывается раз в секунду</a:t>
            </a:r>
            <a:endParaRPr lang="ru-RU" sz="14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результат функции - новое состояние</a:t>
            </a:r>
            <a:endParaRPr lang="ru-RU" sz="14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BUTTON_1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MODE_OFF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BUTTON_2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MODE_MANUAL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BUTTON_3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MODE_NIGHT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переключаем сигналы светофора, пока находимся в этом режиме</a:t>
            </a:r>
            <a:endParaRPr lang="ru-RU" sz="14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diodes_index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PORTD = </a:t>
            </a:r>
            <a:r>
              <a:rPr lang="en-US" sz="14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diodes_normal_mode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4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diodes_index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 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diodes_index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4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diodes_index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+ 1) %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NORMAL_MODE_DIODE_COUNT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off_mode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если активен режим MODE_OFF, эта функция вызывается раз в секунду</a:t>
            </a:r>
            <a:endParaRPr lang="ru-RU" sz="14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BUTTON_1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ru-RU" sz="14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ru-RU" sz="14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MODE_NORMAL</a:t>
            </a:r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переход в состояние</a:t>
            </a:r>
            <a:endParaRPr lang="ru-RU" sz="14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PORTD = 0xFF; 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гасим все диоды, пока </a:t>
            </a:r>
            <a:r>
              <a:rPr lang="ru-RU" sz="1400" b="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находися</a:t>
            </a:r>
            <a:r>
              <a:rPr lang="ru-RU" sz="1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в этом состоянии</a:t>
            </a:r>
            <a:endParaRPr lang="ru-RU" sz="14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en-US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9951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кода программных продуктов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40750"/>
              </p:ext>
            </p:extLst>
          </p:nvPr>
        </p:nvGraphicFramePr>
        <p:xfrm>
          <a:off x="517308" y="2154094"/>
          <a:ext cx="7221404" cy="3669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316"/>
                <a:gridCol w="3611088"/>
              </a:tblGrid>
              <a:tr h="60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Проект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строк кода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8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Игра </a:t>
                      </a:r>
                      <a:r>
                        <a:rPr lang="en-US" sz="2000" dirty="0" smtClean="0">
                          <a:effectLst/>
                        </a:rPr>
                        <a:t>Quake 2</a:t>
                      </a:r>
                      <a:r>
                        <a:rPr lang="ru-RU" sz="2000" baseline="30000" dirty="0" smtClean="0">
                          <a:effectLst/>
                        </a:rPr>
                        <a:t>*</a:t>
                      </a:r>
                      <a:endParaRPr lang="ru-RU" sz="20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229 тысяч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6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Игра </a:t>
                      </a:r>
                      <a:r>
                        <a:rPr lang="en-US" sz="2000" dirty="0" smtClean="0">
                          <a:effectLst/>
                        </a:rPr>
                        <a:t>Quake 3</a:t>
                      </a:r>
                      <a:r>
                        <a:rPr lang="ru-RU" sz="2000" baseline="30000" dirty="0" smtClean="0">
                          <a:effectLst/>
                        </a:rPr>
                        <a:t>*</a:t>
                      </a:r>
                      <a:endParaRPr lang="ru-RU" sz="2000" baseline="30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136 тысяч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6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Игра </a:t>
                      </a:r>
                      <a:r>
                        <a:rPr lang="ru-RU" sz="2000" dirty="0" err="1" smtClean="0">
                          <a:effectLst/>
                        </a:rPr>
                        <a:t>Doom</a:t>
                      </a:r>
                      <a:r>
                        <a:rPr lang="ru-RU" sz="2000" dirty="0" smtClean="0">
                          <a:effectLst/>
                        </a:rPr>
                        <a:t> 3</a:t>
                      </a:r>
                      <a:r>
                        <a:rPr lang="ru-RU" sz="2000" baseline="30000" dirty="0" smtClean="0">
                          <a:effectLst/>
                        </a:rPr>
                        <a:t>*</a:t>
                      </a:r>
                      <a:endParaRPr lang="ru-RU" sz="2000" baseline="30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601 тысяча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417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Расчетный модуль диспетчерского тренажера ПАО «</a:t>
                      </a:r>
                      <a:r>
                        <a:rPr lang="ru-RU" sz="2000" dirty="0" err="1">
                          <a:effectLst/>
                        </a:rPr>
                        <a:t>Транснефть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53 </a:t>
                      </a:r>
                      <a:r>
                        <a:rPr lang="ru-RU" sz="2000" dirty="0">
                          <a:effectLst/>
                        </a:rPr>
                        <a:t>тысячи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2131" y="6175279"/>
            <a:ext cx="8313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http://game2day.org/articles/18094/vzglyad-iznutri-krasota-ishodnogo-koda-doom-3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3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73697" y="2662656"/>
            <a:ext cx="4655505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dirty="0"/>
              <a:t>Меньше кода, больше думай </a:t>
            </a:r>
            <a:endParaRPr lang="en-US" sz="2700" dirty="0"/>
          </a:p>
          <a:p>
            <a:pPr algn="r"/>
            <a:endParaRPr lang="ru-RU" sz="2100" dirty="0"/>
          </a:p>
          <a:p>
            <a:pPr algn="r"/>
            <a:r>
              <a:rPr lang="ru-RU" sz="2100" dirty="0"/>
              <a:t>(</a:t>
            </a:r>
            <a:r>
              <a:rPr lang="en-US" sz="2100" dirty="0"/>
              <a:t>c</a:t>
            </a:r>
            <a:r>
              <a:rPr lang="ru-RU" sz="2100" dirty="0"/>
              <a:t>)</a:t>
            </a:r>
            <a:r>
              <a:rPr lang="en-US" sz="2100" dirty="0"/>
              <a:t> </a:t>
            </a:r>
            <a:r>
              <a:rPr lang="ru-RU" sz="2100" dirty="0"/>
              <a:t>Блоги по программированию</a:t>
            </a:r>
            <a:r>
              <a:rPr lang="en-US" sz="2100" dirty="0"/>
              <a:t>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4354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Элегантность и красота кода имеют значение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38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Если отладка – удаление багов из программы, то программирование – их создание</a:t>
            </a:r>
            <a:endParaRPr lang="ru-RU" dirty="0" smtClean="0"/>
          </a:p>
          <a:p>
            <a:pPr algn="just"/>
            <a:r>
              <a:rPr lang="ru-RU" dirty="0" smtClean="0"/>
              <a:t>Что такое элегантность кода?</a:t>
            </a:r>
          </a:p>
          <a:p>
            <a:pPr algn="just"/>
            <a:r>
              <a:rPr lang="ru-RU" dirty="0" smtClean="0"/>
              <a:t>Одно из тысяч возможных определений: в основе вашего кода лежит одна или несколько остроумных идей. Эти идеи – суть ментальная модель вашего кода, о которой удобно рассуждать самому и обсуждать с коллегами</a:t>
            </a:r>
          </a:p>
          <a:p>
            <a:pPr algn="just"/>
            <a:r>
              <a:rPr lang="ru-RU" dirty="0" smtClean="0"/>
              <a:t>Если удается весь код уложить в рамках одной такой идеи – замечательно. Вся ваша ментальная модель кода</a:t>
            </a:r>
            <a:r>
              <a:rPr lang="en-US" dirty="0" smtClean="0"/>
              <a:t> </a:t>
            </a:r>
            <a:r>
              <a:rPr lang="ru-RU" dirty="0" smtClean="0"/>
              <a:t>в этой модели. Поиграйте с этой моделью в </a:t>
            </a:r>
            <a:r>
              <a:rPr lang="ru-RU" dirty="0" smtClean="0"/>
              <a:t>голове, а </a:t>
            </a:r>
            <a:r>
              <a:rPr lang="ru-RU" smtClean="0"/>
              <a:t>затем пишите код </a:t>
            </a:r>
            <a:r>
              <a:rPr lang="ru-RU" dirty="0" smtClean="0"/>
              <a:t>– половина ошибок не появится в принципе.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8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правильный код*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Код </a:t>
            </a:r>
            <a:r>
              <a:rPr lang="ru-RU" dirty="0"/>
              <a:t>должен быть локально когерентным (свойство компьютерных систем, заключающееся в том, что два или более процессора или ядра могут получить доступ к одной области памяти)</a:t>
            </a:r>
          </a:p>
          <a:p>
            <a:pPr fontAlgn="base"/>
            <a:r>
              <a:rPr lang="ru-RU" dirty="0"/>
              <a:t>Каждая функция должна выполнять только одну задачу. Должно быть ясно, за что она отвечает.</a:t>
            </a:r>
          </a:p>
          <a:p>
            <a:pPr fontAlgn="base"/>
            <a:r>
              <a:rPr lang="ru-RU" dirty="0"/>
              <a:t>Локальный код должен быть напрямую связан с общим дизайном системы</a:t>
            </a:r>
          </a:p>
          <a:p>
            <a:pPr fontAlgn="base"/>
            <a:r>
              <a:rPr lang="ru-RU" dirty="0"/>
              <a:t>Код обязан быть самодокументированным. По возможности следует избегать комментариев, дублирующих функции кода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2131" y="6175279"/>
            <a:ext cx="8313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http://game2day.org/articles/18094/vzglyad-iznutri-krasota-ishodnogo-koda-doom-3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6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94" y="38501"/>
            <a:ext cx="7886700" cy="1325563"/>
          </a:xfrm>
        </p:spPr>
        <p:txBody>
          <a:bodyPr/>
          <a:lstStyle/>
          <a:p>
            <a:r>
              <a:rPr lang="ru-RU" dirty="0" smtClean="0"/>
              <a:t>Документирование кода</a:t>
            </a:r>
            <a:endParaRPr lang="ru-RU" dirty="0"/>
          </a:p>
        </p:txBody>
      </p:sp>
      <p:pic>
        <p:nvPicPr>
          <p:cNvPr id="1026" name="Picture 2" descr="https://pbs.twimg.com/media/CoY4w74WAAAnkAA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46" y="1066799"/>
            <a:ext cx="6191250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3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104393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Пример 1. Обработка кнопок в отдельной функции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2450" y="1237161"/>
            <a:ext cx="78867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ru-RU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previous_port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0xFF;</a:t>
            </a:r>
          </a:p>
          <a:p>
            <a:r>
              <a:rPr lang="fr-FR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fr-FR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current_port</a:t>
            </a:r>
            <a:r>
              <a:rPr lang="fr-FR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PINB; </a:t>
            </a:r>
            <a:r>
              <a:rPr lang="fr-FR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кнопки на порту B</a:t>
            </a:r>
            <a:endParaRPr lang="fr-FR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~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current_port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previous_port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previous_port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current_port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ru-RU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i="1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(1) {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BUTTON_ON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PORTD &amp;= ~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зажечь диод</a:t>
            </a:r>
            <a:endParaRPr lang="ru-RU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BUTTON_OFF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PORTD |=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погасить диод</a:t>
            </a:r>
            <a:endParaRPr lang="ru-RU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2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1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Пример 2. Обработка кнопок во время паузы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33550"/>
            <a:ext cx="85307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Реализовать движение диода по кругу по часовой и против часовой стрелки</a:t>
            </a:r>
          </a:p>
          <a:p>
            <a:endParaRPr lang="ru-RU" sz="2400" dirty="0"/>
          </a:p>
          <a:p>
            <a:r>
              <a:rPr lang="ru-RU" sz="2400" dirty="0" smtClean="0"/>
              <a:t>При нажатии на кнопку</a:t>
            </a:r>
            <a:r>
              <a:rPr lang="en-US" sz="2400" dirty="0" smtClean="0"/>
              <a:t> 1 </a:t>
            </a:r>
            <a:r>
              <a:rPr lang="ru-RU" sz="2400" dirty="0" smtClean="0"/>
              <a:t>диод меняет направление, т.е. бег по часовой стрелке</a:t>
            </a:r>
          </a:p>
          <a:p>
            <a:endParaRPr lang="ru-RU" sz="2400" dirty="0"/>
          </a:p>
          <a:p>
            <a:r>
              <a:rPr lang="ru-RU" sz="2400" dirty="0" smtClean="0"/>
              <a:t>При нажатии на кнопку 2 диод снова бегает против часовой стрелки</a:t>
            </a:r>
          </a:p>
        </p:txBody>
      </p:sp>
    </p:spTree>
    <p:extLst>
      <p:ext uri="{BB962C8B-B14F-4D97-AF65-F5344CB8AC3E}">
        <p14:creationId xmlns:p14="http://schemas.microsoft.com/office/powerpoint/2010/main" val="14212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31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Пример 2. Реализация на основе </a:t>
            </a:r>
            <a:r>
              <a:rPr lang="en-US" sz="3600" b="1" dirty="0" err="1" smtClean="0"/>
              <a:t>detect_buttons</a:t>
            </a:r>
            <a:r>
              <a:rPr lang="en-US" sz="3600" b="1" dirty="0" smtClean="0"/>
              <a:t>()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143" y="649028"/>
            <a:ext cx="89988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0b01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0b10</a:t>
            </a:r>
            <a:endParaRPr lang="en-US" sz="16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DIODE_POSITIONS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8</a:t>
            </a:r>
            <a:endParaRPr lang="ru-RU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= { 0b11111110, 0b11111101, 0b11110111, ... };</a:t>
            </a:r>
          </a:p>
          <a:p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1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ru-RU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signed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-1;</a:t>
            </a:r>
            <a:endParaRPr lang="ru-RU" sz="16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(1)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+1;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-1;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PORTD =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ru-RU" sz="16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циклический инкремент/декремент</a:t>
            </a:r>
            <a:endParaRPr lang="ru-RU" sz="16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((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diode_index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direction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+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DIODE_POSITIONS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%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DIODE_POSITIONS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_</a:t>
            </a:r>
            <a:r>
              <a:rPr lang="en-US" sz="1600" b="0" i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delay_ms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(2000); </a:t>
            </a:r>
            <a:r>
              <a:rPr lang="ru-RU" sz="16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пауза 2 сек, </a:t>
            </a:r>
          </a:p>
          <a:p>
            <a:r>
              <a:rPr lang="ru-RU" sz="1600" b="0" i="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ru-RU" sz="16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во время которой нельзя менять направление</a:t>
            </a:r>
            <a:endParaRPr lang="en-US" sz="16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09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1123</Words>
  <Application>Microsoft Office PowerPoint</Application>
  <PresentationFormat>Экран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Times New Roman</vt:lpstr>
      <vt:lpstr>Тема Office</vt:lpstr>
      <vt:lpstr>Эффективный код для микроконтроллеров</vt:lpstr>
      <vt:lpstr>Объем кода программных продуктов</vt:lpstr>
      <vt:lpstr>Презентация PowerPoint</vt:lpstr>
      <vt:lpstr>Элегантность и красота кода имеют значение </vt:lpstr>
      <vt:lpstr>Что такое правильный код*</vt:lpstr>
      <vt:lpstr>Документирование кода</vt:lpstr>
      <vt:lpstr>Пример 1. Обработка кнопок в отдельной функции</vt:lpstr>
      <vt:lpstr>Пример 2. Обработка кнопок во время паузы</vt:lpstr>
      <vt:lpstr>Пример 2. Реализация на основе detect_buttons()</vt:lpstr>
      <vt:lpstr>Пример 2. Обработка кнопок во время паузы detect_buttons_in_delay()</vt:lpstr>
      <vt:lpstr>Пример 2. Реализация на основе detect_buttons_in_delay()</vt:lpstr>
      <vt:lpstr>Пример 3. Светофор с несколькими режимами</vt:lpstr>
      <vt:lpstr>Пример 3. Граф переходов</vt:lpstr>
      <vt:lpstr>Пример 3. Граф переходов</vt:lpstr>
      <vt:lpstr>Пример 3. Код для графа переходов</vt:lpstr>
      <vt:lpstr>Пример 3. Код для графа переходов</vt:lpstr>
      <vt:lpstr>Пример 3. Код для графа переходов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Эффективный код для микроконтроллеров</dc:title>
  <dc:creator>Victor</dc:creator>
  <cp:lastModifiedBy>Victor</cp:lastModifiedBy>
  <cp:revision>33</cp:revision>
  <dcterms:created xsi:type="dcterms:W3CDTF">2016-11-20T11:07:36Z</dcterms:created>
  <dcterms:modified xsi:type="dcterms:W3CDTF">2017-10-15T18:08:35Z</dcterms:modified>
</cp:coreProperties>
</file>