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0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0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77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3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7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05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28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1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56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05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2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89002-3945-42E9-A416-0E1AE202F28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9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5.gif"/><Relationship Id="rId7" Type="http://schemas.openxmlformats.org/officeDocument/2006/relationships/image" Target="../media/image12.png"/><Relationship Id="rId12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6.gif"/><Relationship Id="rId9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5.gif"/><Relationship Id="rId7" Type="http://schemas.openxmlformats.org/officeDocument/2006/relationships/image" Target="../media/image18.gi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17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5" Type="http://schemas.openxmlformats.org/officeDocument/2006/relationships/image" Target="../media/image17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Астатический </a:t>
            </a:r>
            <a:r>
              <a:rPr lang="en-US" dirty="0" smtClean="0"/>
              <a:t>MPC-</a:t>
            </a:r>
            <a:r>
              <a:rPr lang="ru-RU" dirty="0" smtClean="0"/>
              <a:t>регулятор без ограничений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2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145" y="153371"/>
            <a:ext cx="7886700" cy="1325563"/>
          </a:xfrm>
        </p:spPr>
        <p:txBody>
          <a:bodyPr/>
          <a:lstStyle/>
          <a:p>
            <a:r>
              <a:rPr lang="ru-RU" dirty="0" smtClean="0"/>
              <a:t>Статическая ошибка регулирования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124" y="1905099"/>
            <a:ext cx="5134929" cy="427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10" y="235490"/>
            <a:ext cx="8339088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Функционал качества для астатического </a:t>
            </a:r>
            <a:r>
              <a:rPr lang="en-US" dirty="0" smtClean="0"/>
              <a:t>MPC-</a:t>
            </a:r>
            <a:r>
              <a:rPr lang="ru-RU" dirty="0" smtClean="0"/>
              <a:t>регулятора без ограничений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50" y="2820697"/>
            <a:ext cx="5487033" cy="90267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9110" y="1799899"/>
            <a:ext cx="88016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Можно доказать (мы этого делать не будем), что если минимизировать критерий качества относительно приращений управляющего воздействия, то будет управление без статической ошибки.</a:t>
            </a:r>
            <a:endParaRPr lang="ru-RU" sz="1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275" y="2820697"/>
            <a:ext cx="4068208" cy="5096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69109" y="3723370"/>
                <a:ext cx="8801635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 smtClean="0"/>
                  <a:t>Итак, управление задается в терминах приращений во времени, но траектория </a:t>
                </a:r>
                <a:r>
                  <a:rPr lang="ru-RU" sz="1600" dirty="0"/>
                  <a:t>прогноза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/>
                  <a:t> </a:t>
                </a:r>
                <a:r>
                  <a:rPr lang="ru-RU" sz="1600" dirty="0" smtClean="0"/>
                  <a:t>по смыслу та же. Заметим, что штраф за затраты на управление более логично формулировать именно в терминах приращений. Например, стоит задача привести объект к </a:t>
                </a:r>
                <a:r>
                  <a:rPr lang="ru-RU" sz="1600" dirty="0" err="1" smtClean="0"/>
                  <a:t>уставкам</a:t>
                </a:r>
                <a:r>
                  <a:rPr lang="ru-RU" sz="1600" dirty="0" smtClean="0"/>
                  <a:t>, </a:t>
                </a:r>
                <a:r>
                  <a:rPr lang="ru-RU" sz="1600" dirty="0" err="1" smtClean="0"/>
                  <a:t>минимизируя</a:t>
                </a:r>
                <a:r>
                  <a:rPr lang="ru-RU" sz="1600" dirty="0" smtClean="0"/>
                  <a:t> ход клапана. Ход клапана суть суммарный модуль или квадрат приращений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ru-RU" sz="160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ru-RU" sz="1600" dirty="0" smtClean="0"/>
                  <a:t>.</a:t>
                </a:r>
                <a:endParaRPr lang="ru-RU" sz="16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09" y="3723370"/>
                <a:ext cx="8801635" cy="1077218"/>
              </a:xfrm>
              <a:prstGeom prst="rect">
                <a:avLst/>
              </a:prstGeom>
              <a:blipFill rotWithShape="0">
                <a:blip r:embed="rId4"/>
                <a:stretch>
                  <a:fillRect l="-416" t="-1705" r="-346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69109" y="4954049"/>
                <a:ext cx="8662759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 smtClean="0"/>
                  <a:t>Потребуется как и раньше выразить траекторию </a:t>
                </a:r>
                <a:r>
                  <a:rPr lang="en-US" sz="1600" i="1" dirty="0" smtClean="0"/>
                  <a:t>y</a:t>
                </a:r>
                <a:r>
                  <a:rPr lang="en-US" sz="1600" dirty="0" smtClean="0"/>
                  <a:t> </a:t>
                </a:r>
                <a:r>
                  <a:rPr lang="ru-RU" sz="1600" dirty="0" smtClean="0"/>
                  <a:t>через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ru-RU" sz="160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ru-RU" sz="1600" dirty="0" smtClean="0"/>
                  <a:t>, чтобы получить функционал, зависящий только от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ru-RU" sz="160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ru-RU" sz="1600" dirty="0"/>
                  <a:t> </a:t>
                </a:r>
                <a:r>
                  <a:rPr lang="ru-RU" sz="1600" dirty="0" smtClean="0"/>
                  <a:t>и далее его минимизировать (аналитически).</a:t>
                </a:r>
                <a:r>
                  <a:rPr lang="en-US" sz="1600" dirty="0" smtClean="0"/>
                  <a:t> </a:t>
                </a:r>
                <a:r>
                  <a:rPr lang="ru-RU" sz="1600" dirty="0" smtClean="0"/>
                  <a:t>Другими словами, нужна прогнозирующая модель, входом которой является приращение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ru-RU" sz="160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ru-RU" sz="1600" dirty="0" smtClean="0"/>
                  <a:t>, но вектор измерений </a:t>
                </a:r>
                <a:r>
                  <a:rPr lang="en-US" sz="1600" i="1" dirty="0" smtClean="0"/>
                  <a:t>y</a:t>
                </a:r>
                <a:r>
                  <a:rPr lang="en-US" sz="1600" dirty="0" smtClean="0"/>
                  <a:t> </a:t>
                </a:r>
                <a:r>
                  <a:rPr lang="ru-RU" sz="1600" dirty="0" smtClean="0"/>
                  <a:t>останется таким же.</a:t>
                </a:r>
                <a:r>
                  <a:rPr lang="en-US" sz="1600" dirty="0" smtClean="0"/>
                  <a:t> </a:t>
                </a:r>
                <a:r>
                  <a:rPr lang="ru-RU" sz="1600" dirty="0" smtClean="0"/>
                  <a:t>Вектор состояния придется ввести другой.</a:t>
                </a:r>
                <a:endParaRPr lang="ru-RU" sz="1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09" y="4954049"/>
                <a:ext cx="8662759" cy="1077218"/>
              </a:xfrm>
              <a:prstGeom prst="rect">
                <a:avLst/>
              </a:prstGeom>
              <a:blipFill rotWithShape="0">
                <a:blip r:embed="rId5"/>
                <a:stretch>
                  <a:fillRect l="-422" t="-1705" r="-352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900" y="2563039"/>
            <a:ext cx="3343275" cy="1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55" y="56187"/>
            <a:ext cx="8787866" cy="992968"/>
          </a:xfrm>
        </p:spPr>
        <p:txBody>
          <a:bodyPr/>
          <a:lstStyle/>
          <a:p>
            <a:r>
              <a:rPr lang="ru-RU" dirty="0" smtClean="0"/>
              <a:t>Переход к модели в приращениях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11755" y="803182"/>
                <a:ext cx="878786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 smtClean="0"/>
                  <a:t>Введем приращение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 вектора </a:t>
                </a:r>
                <a:r>
                  <a:rPr lang="ru-RU" sz="1600" dirty="0"/>
                  <a:t>состояния на </a:t>
                </a:r>
                <a:r>
                  <a:rPr lang="ru-RU" sz="1600" i="1" dirty="0"/>
                  <a:t>i</a:t>
                </a:r>
                <a:r>
                  <a:rPr lang="ru-RU" sz="1600" dirty="0"/>
                  <a:t>-м шаге процесса </a:t>
                </a:r>
                <a:r>
                  <a:rPr lang="ru-RU" sz="1600" dirty="0" smtClean="0"/>
                  <a:t>управления:</a:t>
                </a:r>
                <a:endParaRPr lang="ru-RU" sz="1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55" y="803182"/>
                <a:ext cx="8787866" cy="338554"/>
              </a:xfrm>
              <a:prstGeom prst="rect">
                <a:avLst/>
              </a:prstGeom>
              <a:blipFill rotWithShape="0">
                <a:blip r:embed="rId2"/>
                <a:stretch>
                  <a:fillRect l="-416"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89" y="1188893"/>
            <a:ext cx="1447249" cy="2265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88" y="1814230"/>
            <a:ext cx="1127757" cy="1762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11755" y="1425542"/>
                <a:ext cx="763283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/>
                  <a:t>Найдем систему разностных уравнений, которой удовлетворяют </a:t>
                </a:r>
                <a:r>
                  <a:rPr lang="ru-RU" sz="1600" dirty="0" smtClean="0"/>
                  <a:t>векторы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55" y="1425542"/>
                <a:ext cx="7632833" cy="338554"/>
              </a:xfrm>
              <a:prstGeom prst="rect">
                <a:avLst/>
              </a:prstGeom>
              <a:blipFill rotWithShape="0">
                <a:blip r:embed="rId5"/>
                <a:stretch>
                  <a:fillRect l="-479"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88" y="2055858"/>
            <a:ext cx="1341108" cy="1902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1755" y="2156240"/>
                <a:ext cx="87012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600" dirty="0" smtClean="0"/>
                  <a:t>Вычитая одно из другого, получим зависимость приращения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 от приращения управления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55" y="2156240"/>
                <a:ext cx="8701239" cy="584775"/>
              </a:xfrm>
              <a:prstGeom prst="rect">
                <a:avLst/>
              </a:prstGeom>
              <a:blipFill rotWithShape="0">
                <a:blip r:embed="rId7"/>
                <a:stretch>
                  <a:fillRect l="-420" t="-3125" r="-350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89" y="2795828"/>
            <a:ext cx="3905795" cy="20611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9" y="4797669"/>
            <a:ext cx="2855392" cy="2072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1755" y="3156287"/>
                <a:ext cx="870124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600" dirty="0" smtClean="0"/>
                  <a:t>Казалось бы, получили искомое </a:t>
                </a:r>
                <a:r>
                  <a:rPr lang="ru-RU" sz="1600" b="1" i="1" dirty="0" smtClean="0"/>
                  <a:t>уравнение системы </a:t>
                </a:r>
                <a:r>
                  <a:rPr lang="ru-RU" sz="1600" dirty="0" smtClean="0"/>
                  <a:t>для модели в пространстве состояний, зависящее от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ru-RU" sz="1600" dirty="0" smtClean="0"/>
                  <a:t>. Однако для него не получится записать </a:t>
                </a:r>
                <a:r>
                  <a:rPr lang="ru-RU" sz="1600" b="1" i="1" dirty="0" smtClean="0"/>
                  <a:t>уравнение измерения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1600" i="1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, поскольку теперь вектор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 неизвестен (хоть и известно его приращение). Придется в вектор состояния кроме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 включить дополнительную информацию, по которой получится выразить вектор измерений. Этой информацией является сам текущий вектор измерений.</a:t>
                </a:r>
                <a:endParaRPr lang="ru-RU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55" y="3156287"/>
                <a:ext cx="8701240" cy="1323439"/>
              </a:xfrm>
              <a:prstGeom prst="rect">
                <a:avLst/>
              </a:prstGeom>
              <a:blipFill rotWithShape="0">
                <a:blip r:embed="rId10"/>
                <a:stretch>
                  <a:fillRect l="-420" t="-1382" r="-350" b="-5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558588" y="-1286045"/>
                <a:ext cx="4572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/>
                <a:r>
                  <a:rPr lang="ru-RU" dirty="0" smtClean="0"/>
                  <a:t>Однако для него не получится записать </a:t>
                </a:r>
                <a:r>
                  <a:rPr lang="ru-RU" b="1" i="1" dirty="0" smtClean="0"/>
                  <a:t>уравнение измерения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, поскольку теперь вектор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неизвестен (хоть и известно его приращение).</a:t>
                </a:r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588" y="-1286045"/>
                <a:ext cx="4572000" cy="1200329"/>
              </a:xfrm>
              <a:prstGeom prst="rect">
                <a:avLst/>
              </a:prstGeom>
              <a:blipFill rotWithShape="0">
                <a:blip r:embed="rId11"/>
                <a:stretch>
                  <a:fillRect l="-1200" t="-2538" r="-1067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" name="Рисунок 102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7019" y="5516124"/>
            <a:ext cx="6461312" cy="298414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11755" y="5092856"/>
            <a:ext cx="3815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Откуда</a:t>
            </a:r>
            <a:r>
              <a:rPr lang="en-US" sz="1600" dirty="0" smtClean="0"/>
              <a:t> </a:t>
            </a:r>
            <a:r>
              <a:rPr lang="ru-RU" sz="1600" dirty="0" smtClean="0"/>
              <a:t>сам вектор измерения имеет вид:</a:t>
            </a:r>
            <a:endParaRPr lang="ru-RU" sz="1600" dirty="0"/>
          </a:p>
        </p:txBody>
      </p:sp>
      <p:sp>
        <p:nvSpPr>
          <p:cNvPr id="1025" name="Прямоугольник 1024"/>
          <p:cNvSpPr/>
          <p:nvPr/>
        </p:nvSpPr>
        <p:spPr>
          <a:xfrm>
            <a:off x="211755" y="4466988"/>
            <a:ext cx="87012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Рассмотрим приращение вектора измерений:</a:t>
            </a:r>
          </a:p>
        </p:txBody>
      </p:sp>
    </p:spTree>
    <p:extLst>
      <p:ext uri="{BB962C8B-B14F-4D97-AF65-F5344CB8AC3E}">
        <p14:creationId xmlns:p14="http://schemas.microsoft.com/office/powerpoint/2010/main" val="228796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55" y="56187"/>
            <a:ext cx="8787866" cy="992968"/>
          </a:xfrm>
        </p:spPr>
        <p:txBody>
          <a:bodyPr/>
          <a:lstStyle/>
          <a:p>
            <a:r>
              <a:rPr lang="ru-RU" dirty="0" smtClean="0"/>
              <a:t>Переход к модели в приращениях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970903" y="2670977"/>
                <a:ext cx="40287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600" i="1" dirty="0" smtClean="0"/>
                  <a:t>Уравнение системы</a:t>
                </a:r>
                <a:r>
                  <a:rPr lang="ru-RU" sz="1600" dirty="0" smtClean="0"/>
                  <a:t> для нового вектора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 относительно приращений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903" y="2670977"/>
                <a:ext cx="4028718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756" t="-3125" r="-908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98382" y="4974355"/>
                <a:ext cx="26635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Легко убедиться, что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82" y="4974355"/>
                <a:ext cx="2663550" cy="338554"/>
              </a:xfrm>
              <a:prstGeom prst="rect">
                <a:avLst/>
              </a:prstGeom>
              <a:blipFill rotWithShape="0">
                <a:blip r:embed="rId3"/>
                <a:stretch>
                  <a:fillRect l="-1373" t="-535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5" name="Прямоугольник 1024"/>
              <p:cNvSpPr/>
              <p:nvPr/>
            </p:nvSpPr>
            <p:spPr>
              <a:xfrm>
                <a:off x="298382" y="3793682"/>
                <a:ext cx="870123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 smtClean="0"/>
                  <a:t>Уравнение измерений будет довольно простое, надо из вектора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 достать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, проигнорировав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:</a:t>
                </a:r>
              </a:p>
            </p:txBody>
          </p:sp>
        </mc:Choice>
        <mc:Fallback xmlns="">
          <p:sp>
            <p:nvSpPr>
              <p:cNvPr id="1025" name="Прямоугольник 10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82" y="3793682"/>
                <a:ext cx="8701239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420" t="-3125" r="-350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66229" y="1612534"/>
                <a:ext cx="3451073" cy="608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ru-RU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ru-RU" i="1" smtClean="0">
                                <a:latin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ru-RU" i="1" smtClean="0">
                                <a:latin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𝐶𝐴</m:t>
                            </m:r>
                            <m:r>
                              <a:rPr lang="ru-RU" i="1" smtClean="0">
                                <a:latin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𝐶𝐵</m:t>
                            </m:r>
                            <m:r>
                              <a:rPr lang="ru-RU" i="1" smtClean="0">
                                <a:latin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29" y="1612534"/>
                <a:ext cx="3451073" cy="6088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786006" y="2641856"/>
                <a:ext cx="3999556" cy="8683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  <m:t>∆</m:t>
                                            </m:r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lim>
                      </m:limLow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ru-RU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𝐶𝐴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bar>
                            <m:barPr>
                              <m:pos m:val="top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bar>
                        </m:lim>
                      </m:limLow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  <m:t>∆</m:t>
                                            </m:r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lim>
                      </m:limLow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bar>
                            <m:barPr>
                              <m:pos m:val="top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bar>
                        </m:lim>
                      </m:limLow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ru-RU" i="1" smtClean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lim>
                      </m:limLow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06" y="2641856"/>
                <a:ext cx="3999556" cy="86831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211755" y="990855"/>
                <a:ext cx="870123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 smtClean="0"/>
                  <a:t>Объединяя полученное выражение для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ru-RU" sz="1600" i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ru-RU" sz="1600" dirty="0" smtClean="0"/>
                  <a:t> и зависимость приращения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 от приращения управления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ru-RU" sz="1600" dirty="0" smtClean="0"/>
                  <a:t> получим уравнение системы относительно нового вектора состояния</a:t>
                </a:r>
                <a:endParaRPr lang="ru-RU" sz="1600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55" y="990855"/>
                <a:ext cx="8701239" cy="584775"/>
              </a:xfrm>
              <a:prstGeom prst="rect">
                <a:avLst/>
              </a:prstGeom>
              <a:blipFill rotWithShape="0">
                <a:blip r:embed="rId7"/>
                <a:stretch>
                  <a:fillRect l="-420" t="-3158" r="-350" b="-136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54206" y="2256786"/>
            <a:ext cx="172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Что равносильно:</a:t>
            </a:r>
            <a:endParaRPr lang="ru-RU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299834" y="5312909"/>
            <a:ext cx="5134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Итак, получили новую модель в пространстве состояний:</a:t>
            </a:r>
            <a:endParaRPr lang="ru-RU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786006" y="4300321"/>
                <a:ext cx="1658146" cy="6160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bar>
                            <m:barPr>
                              <m:pos m:val="top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bar>
                        </m:lim>
                      </m:limLow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06" y="4300321"/>
                <a:ext cx="1658146" cy="616066"/>
              </a:xfrm>
              <a:prstGeom prst="rect">
                <a:avLst/>
              </a:prstGeom>
              <a:blipFill rotWithShape="0">
                <a:blip r:embed="rId8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867233" y="5651463"/>
                <a:ext cx="1929438" cy="7116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ba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ba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ba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233" y="5651463"/>
                <a:ext cx="1929438" cy="711605"/>
              </a:xfrm>
              <a:prstGeom prst="rect">
                <a:avLst/>
              </a:prstGeom>
              <a:blipFill rotWithShape="0">
                <a:blip r:embed="rId9"/>
                <a:stretch>
                  <a:fillRect b="-34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95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Размять мозг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Вернуться на прошлый </a:t>
            </a:r>
            <a:r>
              <a:rPr lang="ru-RU" dirty="0" smtClean="0"/>
              <a:t>слайд с посчитать размерности матриц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2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702" y="0"/>
            <a:ext cx="8664541" cy="10010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Критерий управления для модели в приращениях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1167" y="1146424"/>
            <a:ext cx="5041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Базовая задача </a:t>
            </a:r>
            <a:r>
              <a:rPr lang="en-US" b="1" u="sng" dirty="0" smtClean="0"/>
              <a:t>MPC</a:t>
            </a:r>
            <a:endParaRPr lang="ru-RU" b="1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51313" y="1144827"/>
            <a:ext cx="2032992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Астатический 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MPC</a:t>
            </a:r>
            <a:endParaRPr lang="ru-RU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91088" y="2190609"/>
                <a:ext cx="4433352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latin typeface="Cambria Math" panose="02040503050406030204" pitchFamily="18" charset="0"/>
                        </a:rPr>
                        <m:t>𝑇𝐿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𝑇𝑟</m:t>
                      </m:r>
                    </m:oMath>
                  </m:oMathPara>
                </a14:m>
                <a:endParaRPr lang="ru-RU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𝑅𝑀</m:t>
                              </m:r>
                            </m:e>
                          </m:d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88" y="2190609"/>
                <a:ext cx="4433352" cy="946991"/>
              </a:xfrm>
              <a:prstGeom prst="rect">
                <a:avLst/>
              </a:prstGeom>
              <a:blipFill rotWithShape="0">
                <a:blip r:embed="rId2"/>
                <a:stretch>
                  <a:fillRect b="-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4599971" y="1127060"/>
            <a:ext cx="0" cy="2249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31167" y="1131594"/>
            <a:ext cx="8911232" cy="14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31167" y="3361548"/>
            <a:ext cx="8735391" cy="14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http://matlab.exponenta.ru/modelpredict/book1/images_1_2/image053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36" y="1569279"/>
            <a:ext cx="3889815" cy="42559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673950" y="2194538"/>
                <a:ext cx="4258293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latin typeface="Cambria Math" panose="02040503050406030204" pitchFamily="18" charset="0"/>
                        </a:rPr>
                        <m:t>𝑇𝐿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𝑇𝑟</m:t>
                      </m:r>
                    </m:oMath>
                  </m:oMathPara>
                </a14:m>
                <a:endParaRPr lang="ru-RU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𝑅𝑀</m:t>
                              </m:r>
                            </m:e>
                          </m:d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950" y="2194538"/>
                <a:ext cx="4258293" cy="946991"/>
              </a:xfrm>
              <a:prstGeom prst="rect">
                <a:avLst/>
              </a:prstGeom>
              <a:blipFill rotWithShape="0">
                <a:blip r:embed="rId4"/>
                <a:stretch>
                  <a:fillRect b="-6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9035" y="1627014"/>
            <a:ext cx="3924300" cy="352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7702" y="3523810"/>
                <a:ext cx="8786033" cy="955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 smtClean="0"/>
                  <a:t>Матрицы </a:t>
                </a:r>
                <a:r>
                  <a:rPr lang="en-US" dirty="0" smtClean="0"/>
                  <a:t>L, M </a:t>
                </a:r>
                <a:r>
                  <a:rPr lang="ru-RU" dirty="0" smtClean="0"/>
                  <a:t>для нового критерия считаются аналогично, но вместо матриц </a:t>
                </a:r>
                <a:r>
                  <a:rPr lang="en-US" dirty="0" smtClean="0"/>
                  <a:t>A, B, C </a:t>
                </a:r>
                <a:r>
                  <a:rPr lang="ru-RU" dirty="0" smtClean="0"/>
                  <a:t>исходной прогнозирующей модели используются матрицы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bar>
                    <m:r>
                      <a:rPr lang="ru-RU" b="0" i="1" smtClean="0">
                        <a:latin typeface="Cambria Math" panose="02040503050406030204" pitchFamily="18" charset="0"/>
                      </a:rPr>
                      <m:t>,</m:t>
                    </m:r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bar>
                    <m:r>
                      <a:rPr lang="ru-RU" b="0" i="1" smtClean="0">
                        <a:latin typeface="Cambria Math" panose="02040503050406030204" pitchFamily="18" charset="0"/>
                      </a:rPr>
                      <m:t>,</m:t>
                    </m:r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bar>
                  </m:oMath>
                </a14:m>
                <a:r>
                  <a:rPr lang="ru-RU" dirty="0" smtClean="0"/>
                  <a:t> модели в приращениях.</a:t>
                </a:r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02" y="3523810"/>
                <a:ext cx="8786033" cy="955967"/>
              </a:xfrm>
              <a:prstGeom prst="rect">
                <a:avLst/>
              </a:prstGeom>
              <a:blipFill rotWithShape="0">
                <a:blip r:embed="rId6"/>
                <a:stretch>
                  <a:fillRect l="-625" t="-3185" r="-555" b="-8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Рисунок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180" y="4964064"/>
            <a:ext cx="4866087" cy="361407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67702" y="4577743"/>
            <a:ext cx="328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Последовательность векторов</a:t>
            </a:r>
            <a:endParaRPr lang="ru-RU" dirty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37615" y="5371190"/>
            <a:ext cx="86645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это оптимальная программная последовательность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изменений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управляющих переменных на i-ом шаге процесса управления в задаче.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ru-RU" dirty="0" smtClean="0"/>
              <a:t>непосредственно на объект на i-ом шаге подается управление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04180" y="6280213"/>
            <a:ext cx="1479481" cy="38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4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702" y="0"/>
            <a:ext cx="8664541" cy="10010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Критерий управления для модели в приращениях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1167" y="1146424"/>
            <a:ext cx="5041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Базовая задача </a:t>
            </a:r>
            <a:r>
              <a:rPr lang="en-US" b="1" u="sng" dirty="0" smtClean="0"/>
              <a:t>MPC</a:t>
            </a:r>
            <a:endParaRPr lang="ru-RU" b="1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51313" y="1144827"/>
            <a:ext cx="2032992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Астатический 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MPC</a:t>
            </a:r>
            <a:endParaRPr lang="ru-RU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91088" y="2190609"/>
                <a:ext cx="4433352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latin typeface="Cambria Math" panose="02040503050406030204" pitchFamily="18" charset="0"/>
                        </a:rPr>
                        <m:t>𝑇𝐿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𝑇𝑟</m:t>
                      </m:r>
                    </m:oMath>
                  </m:oMathPara>
                </a14:m>
                <a:endParaRPr lang="ru-RU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𝑅𝑀</m:t>
                              </m:r>
                            </m:e>
                          </m:d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88" y="2190609"/>
                <a:ext cx="4433352" cy="946991"/>
              </a:xfrm>
              <a:prstGeom prst="rect">
                <a:avLst/>
              </a:prstGeom>
              <a:blipFill rotWithShape="0">
                <a:blip r:embed="rId2"/>
                <a:stretch>
                  <a:fillRect b="-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4599971" y="1127060"/>
            <a:ext cx="0" cy="2249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31167" y="1131594"/>
            <a:ext cx="8911232" cy="14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31167" y="3361548"/>
            <a:ext cx="8735391" cy="14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http://matlab.exponenta.ru/modelpredict/book1/images_1_2/image053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36" y="1569279"/>
            <a:ext cx="3889815" cy="42559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673950" y="2194538"/>
                <a:ext cx="4258293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latin typeface="Cambria Math" panose="02040503050406030204" pitchFamily="18" charset="0"/>
                        </a:rPr>
                        <m:t>𝑇𝐿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𝑇𝑟</m:t>
                      </m:r>
                    </m:oMath>
                  </m:oMathPara>
                </a14:m>
                <a:endParaRPr lang="ru-RU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𝑅𝑀</m:t>
                              </m:r>
                            </m:e>
                          </m:d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950" y="2194538"/>
                <a:ext cx="4258293" cy="946991"/>
              </a:xfrm>
              <a:prstGeom prst="rect">
                <a:avLst/>
              </a:prstGeom>
              <a:blipFill rotWithShape="0">
                <a:blip r:embed="rId4"/>
                <a:stretch>
                  <a:fillRect b="-6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9035" y="1627014"/>
            <a:ext cx="3924300" cy="352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0933" y="3571824"/>
                <a:ext cx="878603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 smtClean="0"/>
                  <a:t>Матрица </a:t>
                </a:r>
                <a:r>
                  <a:rPr lang="en-US" dirty="0" smtClean="0"/>
                  <a:t>R </a:t>
                </a:r>
                <a:r>
                  <a:rPr lang="ru-RU" dirty="0" smtClean="0"/>
                  <a:t>имеет ровно тот же смысл, что и в базовой задаче – веса штрафов за отклонение от </a:t>
                </a:r>
                <a:r>
                  <a:rPr lang="ru-RU" dirty="0" err="1" smtClean="0"/>
                  <a:t>уставки</a:t>
                </a:r>
                <a:r>
                  <a:rPr lang="ru-RU" dirty="0" smtClean="0"/>
                  <a:t>. Матрица </a:t>
                </a:r>
                <a:r>
                  <a:rPr lang="en-US" dirty="0" smtClean="0"/>
                  <a:t>Q </a:t>
                </a:r>
                <a:r>
                  <a:rPr lang="ru-RU" dirty="0" smtClean="0"/>
                  <a:t>имеет </a:t>
                </a:r>
                <a:r>
                  <a:rPr lang="ru-RU" b="1" dirty="0" smtClean="0"/>
                  <a:t>новый</a:t>
                </a:r>
                <a:r>
                  <a:rPr lang="ru-RU" dirty="0" smtClean="0"/>
                  <a:t> смысл – штраф за изменения управляющих воздействий. Размерности обеих матриц остались неизменными.</a:t>
                </a:r>
              </a:p>
              <a:p>
                <a:pPr algn="just"/>
                <a:endParaRPr lang="ru-RU" dirty="0"/>
              </a:p>
              <a:p>
                <a:pPr algn="just"/>
                <a:r>
                  <a:rPr lang="ru-RU" dirty="0" smtClean="0"/>
                  <a:t>Для расчета управления нужны начальные условия в виде введенного вектора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dirty="0" smtClean="0"/>
                  <a:t>. Он зависит от предыдущих значений </a:t>
                </a:r>
                <a:r>
                  <a:rPr lang="ru-RU" b="1" dirty="0" smtClean="0"/>
                  <a:t>старого</a:t>
                </a:r>
                <a:r>
                  <a:rPr lang="ru-RU" dirty="0" smtClean="0"/>
                  <a:t> вектора состояния:</a:t>
                </a:r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33" y="3571824"/>
                <a:ext cx="8786033" cy="1754326"/>
              </a:xfrm>
              <a:prstGeom prst="rect">
                <a:avLst/>
              </a:prstGeom>
              <a:blipFill rotWithShape="1">
                <a:blip r:embed="rId6"/>
                <a:stretch>
                  <a:fillRect l="-555" t="-1736" r="-625" b="-4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008071" y="5319488"/>
                <a:ext cx="2880789" cy="6015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071" y="5319488"/>
                <a:ext cx="2880789" cy="6015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9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396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Тема Office</vt:lpstr>
      <vt:lpstr>Астатический MPC-регулятор без ограничений</vt:lpstr>
      <vt:lpstr>Статическая ошибка регулирования</vt:lpstr>
      <vt:lpstr>Функционал качества для астатического MPC-регулятора без ограничений</vt:lpstr>
      <vt:lpstr>Переход к модели в приращениях</vt:lpstr>
      <vt:lpstr>Переход к модели в приращениях</vt:lpstr>
      <vt:lpstr>Размять мозг</vt:lpstr>
      <vt:lpstr>Критерий управления для модели в приращениях</vt:lpstr>
      <vt:lpstr>Критерий управления для модели в приращениях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Victor</cp:lastModifiedBy>
  <cp:revision>32</cp:revision>
  <dcterms:created xsi:type="dcterms:W3CDTF">2017-03-16T14:07:46Z</dcterms:created>
  <dcterms:modified xsi:type="dcterms:W3CDTF">2017-03-22T07:44:53Z</dcterms:modified>
</cp:coreProperties>
</file>