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5" r:id="rId3"/>
    <p:sldId id="266" r:id="rId4"/>
    <p:sldId id="268" r:id="rId5"/>
    <p:sldId id="276" r:id="rId6"/>
    <p:sldId id="263" r:id="rId7"/>
    <p:sldId id="259" r:id="rId8"/>
    <p:sldId id="269" r:id="rId9"/>
    <p:sldId id="262" r:id="rId10"/>
    <p:sldId id="264" r:id="rId11"/>
    <p:sldId id="267" r:id="rId12"/>
    <p:sldId id="271" r:id="rId13"/>
    <p:sldId id="272" r:id="rId14"/>
    <p:sldId id="274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1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6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90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9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49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80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54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06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34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027-2DB9-433D-8DA2-62F9505C7F5B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56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7027-2DB9-433D-8DA2-62F9505C7F5B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D7FBD-887C-41C2-A5B7-7456EF002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38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markodelgroup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Автоматические защиты МН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592888" cy="1752600"/>
          </a:xfrm>
        </p:spPr>
        <p:txBody>
          <a:bodyPr/>
          <a:lstStyle/>
          <a:p>
            <a:r>
              <a:rPr lang="ru-RU" dirty="0" smtClean="0"/>
              <a:t>Южанин Виктор Владимирович</a:t>
            </a:r>
          </a:p>
          <a:p>
            <a:r>
              <a:rPr lang="ru-RU" sz="2800" b="1" dirty="0" smtClean="0"/>
              <a:t>доцент кафедры </a:t>
            </a:r>
          </a:p>
          <a:p>
            <a:pPr algn="r"/>
            <a:r>
              <a:rPr lang="ru-RU" sz="2800" b="1" dirty="0" smtClean="0"/>
              <a:t>Автоматизации Технологических Процессов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359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Прочие </a:t>
            </a:r>
            <a:r>
              <a:rPr lang="ru-RU" dirty="0" err="1" smtClean="0"/>
              <a:t>общестанционные</a:t>
            </a:r>
            <a:r>
              <a:rPr lang="ru-RU" dirty="0" smtClean="0"/>
              <a:t> защиты НПС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Загазованность воздуха помещений НПС парами нефти</a:t>
            </a:r>
          </a:p>
          <a:p>
            <a:r>
              <a:rPr lang="ru-RU" dirty="0" smtClean="0"/>
              <a:t>Защиты при затоплении помещений (протечки нефти) и аварийном уровне в резервуарах</a:t>
            </a:r>
          </a:p>
          <a:p>
            <a:r>
              <a:rPr lang="ru-RU" dirty="0" smtClean="0"/>
              <a:t>Защиты резервуарного парка</a:t>
            </a:r>
          </a:p>
          <a:p>
            <a:r>
              <a:rPr lang="ru-RU" dirty="0" smtClean="0"/>
              <a:t>Защиты по пожару</a:t>
            </a:r>
          </a:p>
          <a:p>
            <a:r>
              <a:rPr lang="ru-RU" dirty="0" smtClean="0"/>
              <a:t>Аварийное отключение кнопкой </a:t>
            </a:r>
            <a:br>
              <a:rPr lang="ru-RU" dirty="0" smtClean="0"/>
            </a:br>
            <a:r>
              <a:rPr lang="ru-RU" dirty="0" smtClean="0"/>
              <a:t>«СТОП НПС»</a:t>
            </a:r>
          </a:p>
        </p:txBody>
      </p:sp>
    </p:spTree>
    <p:extLst>
      <p:ext uri="{BB962C8B-B14F-4D97-AF65-F5344CB8AC3E}">
        <p14:creationId xmlns:p14="http://schemas.microsoft.com/office/powerpoint/2010/main" val="22032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764704"/>
          </a:xfrm>
        </p:spPr>
        <p:txBody>
          <a:bodyPr>
            <a:normAutofit/>
          </a:bodyPr>
          <a:lstStyle/>
          <a:p>
            <a:r>
              <a:rPr lang="ru-RU" dirty="0" smtClean="0"/>
              <a:t>Характеристики насосов</a:t>
            </a:r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670" y="784051"/>
            <a:ext cx="5962650" cy="602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09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768" y="188640"/>
            <a:ext cx="8229600" cy="1143000"/>
          </a:xfrm>
        </p:spPr>
        <p:txBody>
          <a:bodyPr/>
          <a:lstStyle/>
          <a:p>
            <a:r>
              <a:rPr lang="ru-RU" dirty="0" smtClean="0"/>
              <a:t>Вибрация агрегатов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944" y="1406770"/>
            <a:ext cx="8229600" cy="892695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КПД – отношение полезной работы к затраченной энергии:</a:t>
            </a:r>
            <a:endParaRPr lang="ru-RU" dirty="0"/>
          </a:p>
        </p:txBody>
      </p:sp>
      <p:pic>
        <p:nvPicPr>
          <p:cNvPr id="5122" name="Picture 2" descr="\eta = \frac{A}{Q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664" y="2374595"/>
            <a:ext cx="720080" cy="60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3044" y="2974663"/>
            <a:ext cx="82099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000" dirty="0" smtClean="0"/>
              <a:t>Полезная работа НА тратится на прокачку нефти. На что тратится бесполезная работа? Бесполезная работа насосного агрегата тратится на его нагрев и вибрацию</a:t>
            </a:r>
            <a:r>
              <a:rPr lang="ru-RU" sz="3000" dirty="0" smtClean="0"/>
              <a:t>.</a:t>
            </a:r>
            <a:endParaRPr lang="ru-RU" sz="3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000" b="1" u="sng" dirty="0"/>
              <a:t>Вибрация агрегата возникает </a:t>
            </a:r>
            <a:r>
              <a:rPr lang="ru-RU" sz="3000" b="1" u="sng" dirty="0" smtClean="0"/>
              <a:t>при работе НА вне оптимальной зоны КПД. Например, </a:t>
            </a:r>
            <a:r>
              <a:rPr lang="ru-RU" sz="3000" b="1" u="sng" dirty="0" smtClean="0"/>
              <a:t>при пуске и при работе агрегата на </a:t>
            </a:r>
            <a:r>
              <a:rPr lang="ru-RU" sz="3000" b="1" u="sng" smtClean="0"/>
              <a:t>закрытую задвижку</a:t>
            </a:r>
            <a:endParaRPr lang="ru-RU" sz="3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2457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Вибрация насосного агрегата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72816"/>
            <a:ext cx="6048672" cy="421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46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отключения агрегата при срабатывании агрегатной защиты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Автоматическое </a:t>
            </a:r>
            <a:r>
              <a:rPr lang="ru-RU" dirty="0"/>
              <a:t>отключение </a:t>
            </a:r>
            <a:r>
              <a:rPr lang="ru-RU" dirty="0" smtClean="0"/>
              <a:t>электропривода МНА</a:t>
            </a:r>
          </a:p>
          <a:p>
            <a:endParaRPr lang="ru-RU" dirty="0" smtClean="0"/>
          </a:p>
          <a:p>
            <a:r>
              <a:rPr lang="ru-RU" dirty="0" smtClean="0"/>
              <a:t>Автоматическое </a:t>
            </a:r>
            <a:r>
              <a:rPr lang="ru-RU" dirty="0"/>
              <a:t>закрытие задвижек на входе и выходе </a:t>
            </a:r>
            <a:r>
              <a:rPr lang="ru-RU" dirty="0" smtClean="0"/>
              <a:t>МНА</a:t>
            </a:r>
          </a:p>
          <a:p>
            <a:endParaRPr lang="ru-RU" dirty="0" smtClean="0"/>
          </a:p>
          <a:p>
            <a:r>
              <a:rPr lang="ru-RU" dirty="0" smtClean="0"/>
              <a:t>Автоматический запуск агрегата, находящегося в резерве (автоматический ввод резерва АВР)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8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Агрегатные защиты ПНА и МНА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Перегрев</a:t>
            </a:r>
          </a:p>
          <a:p>
            <a:r>
              <a:rPr lang="ru-RU" dirty="0" smtClean="0"/>
              <a:t>Вибрация</a:t>
            </a:r>
          </a:p>
          <a:p>
            <a:r>
              <a:rPr lang="ru-RU" dirty="0" smtClean="0"/>
              <a:t>Утечки нефти из насоса</a:t>
            </a:r>
          </a:p>
          <a:p>
            <a:r>
              <a:rPr lang="ru-RU" dirty="0" smtClean="0"/>
              <a:t>Осевое смещение ротора </a:t>
            </a:r>
          </a:p>
          <a:p>
            <a:r>
              <a:rPr lang="ru-RU" dirty="0" smtClean="0"/>
              <a:t>Неполадки системы снабжения масла</a:t>
            </a:r>
          </a:p>
          <a:p>
            <a:r>
              <a:rPr lang="ru-RU" dirty="0" smtClean="0"/>
              <a:t>Неполадки системы водяного охлаждения</a:t>
            </a:r>
          </a:p>
          <a:p>
            <a:r>
              <a:rPr lang="ru-RU" dirty="0"/>
              <a:t>Закрытие агрегатных задвижек работающего </a:t>
            </a:r>
            <a:r>
              <a:rPr lang="ru-RU" dirty="0" smtClean="0"/>
              <a:t>агрегата</a:t>
            </a:r>
          </a:p>
          <a:p>
            <a:pPr marL="0" indent="0">
              <a:buNone/>
            </a:pPr>
            <a:r>
              <a:rPr lang="ru-RU" dirty="0" smtClean="0"/>
              <a:t>Всего защит: 31 для ПНА, 78 для МНА</a:t>
            </a:r>
          </a:p>
        </p:txBody>
      </p:sp>
    </p:spTree>
    <p:extLst>
      <p:ext uri="{BB962C8B-B14F-4D97-AF65-F5344CB8AC3E}">
        <p14:creationId xmlns:p14="http://schemas.microsoft.com/office/powerpoint/2010/main" val="22774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Г.Г. Васильев, Г.Е. Коробков, А.А. Коршак и др. Трубопроводный Транспорт нефти. </a:t>
            </a:r>
            <a:br>
              <a:rPr lang="ru-RU" dirty="0" smtClean="0"/>
            </a:br>
            <a:r>
              <a:rPr lang="ru-RU" dirty="0" smtClean="0"/>
              <a:t>Том 1, глава 13</a:t>
            </a:r>
          </a:p>
          <a:p>
            <a:endParaRPr lang="ru-RU" dirty="0" smtClean="0"/>
          </a:p>
          <a:p>
            <a:r>
              <a:rPr lang="en-US" dirty="0" smtClean="0">
                <a:hlinkClick r:id="rId2"/>
              </a:rPr>
              <a:t>http://wiki.markodelgroup.ru/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16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Магистральная насосная станция (МНС)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76" y="2708920"/>
            <a:ext cx="84201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94685" y="1775733"/>
            <a:ext cx="4074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(что означает желтый и зеленый цвет?)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6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Промежуточная нефтеперекачивающая станция (НПС)</a:t>
            </a:r>
            <a:endParaRPr lang="ru-RU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7344816" cy="541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8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Резервуарный парк (РП)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484785"/>
            <a:ext cx="8280920" cy="527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2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Общестанционные</a:t>
            </a:r>
            <a:r>
              <a:rPr lang="ru-RU" dirty="0" smtClean="0"/>
              <a:t> защиты НПС</a:t>
            </a:r>
            <a:r>
              <a:rPr lang="en-US" dirty="0" smtClean="0"/>
              <a:t> </a:t>
            </a:r>
            <a:r>
              <a:rPr lang="ru-RU" dirty="0" smtClean="0"/>
              <a:t>по давлению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788410"/>
              </p:ext>
            </p:extLst>
          </p:nvPr>
        </p:nvGraphicFramePr>
        <p:xfrm>
          <a:off x="251521" y="1700808"/>
          <a:ext cx="8373616" cy="3551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5264"/>
                <a:gridCol w="1456281"/>
                <a:gridCol w="1354738"/>
                <a:gridCol w="1465362"/>
                <a:gridCol w="1318826"/>
                <a:gridCol w="1413145"/>
              </a:tblGrid>
              <a:tr h="9606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Точка контроля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"Защита" по </a:t>
                      </a:r>
                      <a:r>
                        <a:rPr lang="ru-RU" sz="1400" u="none" strike="noStrike" dirty="0" err="1">
                          <a:effectLst/>
                        </a:rPr>
                        <a:t>min</a:t>
                      </a:r>
                      <a:r>
                        <a:rPr lang="ru-RU" sz="1400" u="none" strike="noStrike" dirty="0">
                          <a:effectLst/>
                        </a:rPr>
                        <a:t> и </a:t>
                      </a:r>
                      <a:r>
                        <a:rPr lang="ru-RU" sz="1400" u="none" strike="noStrike" dirty="0" err="1">
                          <a:effectLst/>
                        </a:rPr>
                        <a:t>max</a:t>
                      </a:r>
                      <a:r>
                        <a:rPr lang="ru-RU" sz="1400" u="none" strike="noStrike" dirty="0">
                          <a:effectLst/>
                        </a:rPr>
                        <a:t> рабочему давлению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Защита по предельному давлению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effectLst/>
                        </a:rPr>
                        <a:t>Защита по аварийному давлению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Алгоритм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Выдержка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Алгоритм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>
                          <a:effectLst/>
                        </a:rPr>
                        <a:t>Выдержка</a:t>
                      </a:r>
                      <a:endParaRPr lang="ru-RU" sz="18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80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>
                          <a:effectLst/>
                        </a:rPr>
                        <a:t>min P на входе МНС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САРД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>
                          <a:effectLst/>
                        </a:rPr>
                        <a:t>Остановка первого по потоку из работающих МНА. </a:t>
                      </a:r>
                      <a:endParaRPr lang="ru-RU" sz="1200" u="none" strike="noStrike" dirty="0" smtClean="0">
                        <a:effectLst/>
                      </a:endParaRPr>
                    </a:p>
                    <a:p>
                      <a:pPr algn="l" rtl="0" fontAlgn="ctr"/>
                      <a:endParaRPr lang="ru-RU" sz="1200" u="none" strike="noStrike" dirty="0" smtClean="0">
                        <a:effectLst/>
                      </a:endParaRPr>
                    </a:p>
                    <a:p>
                      <a:pPr algn="l" rtl="0" fontAlgn="ctr"/>
                      <a:r>
                        <a:rPr lang="ru-RU" sz="1200" u="none" strike="noStrike" dirty="0" smtClean="0">
                          <a:effectLst/>
                        </a:rPr>
                        <a:t>При </a:t>
                      </a:r>
                      <a:r>
                        <a:rPr lang="ru-RU" sz="1200" u="none" strike="noStrike" dirty="0">
                          <a:effectLst/>
                        </a:rPr>
                        <a:t>сохранении условия в течение 10 сек, защита срабатывает снова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до 20 </a:t>
                      </a:r>
                      <a:r>
                        <a:rPr lang="ru-RU" sz="1200" u="none" strike="noStrike" dirty="0" smtClean="0">
                          <a:effectLst/>
                        </a:rPr>
                        <a:t>сек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ctr"/>
                      <a:r>
                        <a:rPr lang="ru-RU" sz="1200" u="none" strike="noStrike" dirty="0">
                          <a:effectLst/>
                        </a:rPr>
                        <a:t>Последовательная остановка всех работающих МНА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до 25 </a:t>
                      </a:r>
                      <a:r>
                        <a:rPr lang="ru-RU" sz="1200" u="none" strike="noStrike" dirty="0" smtClean="0">
                          <a:effectLst/>
                        </a:rPr>
                        <a:t>сек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 err="1">
                          <a:effectLst/>
                        </a:rPr>
                        <a:t>max</a:t>
                      </a:r>
                      <a:r>
                        <a:rPr lang="ru-RU" sz="1200" u="none" strike="noStrike" dirty="0">
                          <a:effectLst/>
                        </a:rPr>
                        <a:t> P на выходе </a:t>
                      </a:r>
                      <a:r>
                        <a:rPr lang="ru-RU" sz="1200" u="none" strike="noStrike" dirty="0" smtClean="0">
                          <a:effectLst/>
                        </a:rPr>
                        <a:t>МНС (коллектор НПС)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отсутствует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</a:rPr>
                        <a:t>без выдержки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без </a:t>
                      </a:r>
                      <a:r>
                        <a:rPr lang="ru-RU" sz="1200" u="none" strike="noStrike" dirty="0" smtClean="0">
                          <a:effectLst/>
                        </a:rPr>
                        <a:t>выдержки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u="none" strike="noStrike" dirty="0" err="1">
                          <a:effectLst/>
                        </a:rPr>
                        <a:t>max</a:t>
                      </a:r>
                      <a:r>
                        <a:rPr lang="ru-RU" sz="1200" u="none" strike="noStrike" dirty="0">
                          <a:effectLst/>
                        </a:rPr>
                        <a:t> P на выходе НПС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</a:rPr>
                        <a:t>САРД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effectLst/>
                        </a:rPr>
                        <a:t>без выдержки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без </a:t>
                      </a:r>
                      <a:r>
                        <a:rPr lang="ru-RU" sz="1200" u="none" strike="noStrike" dirty="0" smtClean="0">
                          <a:effectLst/>
                        </a:rPr>
                        <a:t>выдержки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4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max DP </a:t>
                      </a:r>
                      <a:r>
                        <a:rPr lang="ru-RU" sz="1200" u="none" strike="noStrike" dirty="0">
                          <a:effectLst/>
                        </a:rPr>
                        <a:t>на УРД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отсутствует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2 </a:t>
                      </a:r>
                      <a:r>
                        <a:rPr lang="ru-RU" sz="1200" u="none" strike="noStrike" dirty="0" smtClean="0">
                          <a:effectLst/>
                        </a:rPr>
                        <a:t>секунды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</a:rPr>
                        <a:t>защита отсутствует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72000" marB="7200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18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Алгоритмы отключения агрегатов при станционных защитах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одновременная остановка всех работающих </a:t>
            </a:r>
            <a:r>
              <a:rPr lang="ru-RU" dirty="0" smtClean="0"/>
              <a:t>МНА;</a:t>
            </a:r>
          </a:p>
          <a:p>
            <a:pPr algn="just"/>
            <a:r>
              <a:rPr lang="ru-RU" dirty="0" smtClean="0"/>
              <a:t>последовательная </a:t>
            </a:r>
            <a:r>
              <a:rPr lang="ru-RU" dirty="0"/>
              <a:t>остановка всех работающих МНА, начиная с первого по потоку нефти/нефтепродукта работающего </a:t>
            </a:r>
            <a:r>
              <a:rPr lang="ru-RU" dirty="0" smtClean="0"/>
              <a:t>МНА (с выдержкой 3 сек);</a:t>
            </a:r>
          </a:p>
          <a:p>
            <a:pPr algn="just"/>
            <a:r>
              <a:rPr lang="ru-RU" dirty="0" smtClean="0"/>
              <a:t>остановка </a:t>
            </a:r>
            <a:r>
              <a:rPr lang="ru-RU" dirty="0"/>
              <a:t>одного (первого по потоку нефти/нефтепродукта) из работающих МНА;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6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на засыпку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Зачем останавливают первый (а не последний) по потоку нефти насосный агрегат?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5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Резервирование датчиков давления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Для защит по предельному и аварийному давлению </a:t>
            </a:r>
            <a:r>
              <a:rPr lang="ru-RU" dirty="0" smtClean="0"/>
              <a:t>используются </a:t>
            </a:r>
            <a:r>
              <a:rPr lang="ru-RU" dirty="0"/>
              <a:t>по два датчика </a:t>
            </a:r>
            <a:r>
              <a:rPr lang="ru-RU" dirty="0" smtClean="0"/>
              <a:t>давления. Причем используются отдельные импульсные трубки, датчики, линии передачи данных от датчика в МПСА (микро-процессорная система автоматики)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ru-RU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В защите используется логика «ИЛИ» - достаточно срабатывания защиты хотя бы по одному датчику</a:t>
            </a:r>
          </a:p>
        </p:txBody>
      </p:sp>
    </p:spTree>
    <p:extLst>
      <p:ext uri="{BB962C8B-B14F-4D97-AF65-F5344CB8AC3E}">
        <p14:creationId xmlns:p14="http://schemas.microsoft.com/office/powerpoint/2010/main" val="25448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429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Тема Office</vt:lpstr>
      <vt:lpstr>Автоматические защиты МН</vt:lpstr>
      <vt:lpstr>Литература</vt:lpstr>
      <vt:lpstr>Магистральная насосная станция (МНС)</vt:lpstr>
      <vt:lpstr>Промежуточная нефтеперекачивающая станция (НПС)</vt:lpstr>
      <vt:lpstr>Резервуарный парк (РП)</vt:lpstr>
      <vt:lpstr>Общестанционные защиты НПС по давлению</vt:lpstr>
      <vt:lpstr>Алгоритмы отключения агрегатов при станционных защитах</vt:lpstr>
      <vt:lpstr>Вопрос на засыпку</vt:lpstr>
      <vt:lpstr>Резервирование датчиков давления</vt:lpstr>
      <vt:lpstr>Прочие общестанционные защиты НПС</vt:lpstr>
      <vt:lpstr>Характеристики насосов</vt:lpstr>
      <vt:lpstr>Вибрация агрегатов</vt:lpstr>
      <vt:lpstr>Вибрация насосного агрегата</vt:lpstr>
      <vt:lpstr>Алгоритм отключения агрегата при срабатывании агрегатной защиты</vt:lpstr>
      <vt:lpstr>Агрегатные защиты ПНА и МНА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</dc:creator>
  <cp:lastModifiedBy>user</cp:lastModifiedBy>
  <cp:revision>68</cp:revision>
  <dcterms:created xsi:type="dcterms:W3CDTF">2015-03-29T09:43:19Z</dcterms:created>
  <dcterms:modified xsi:type="dcterms:W3CDTF">2017-05-20T10:21:17Z</dcterms:modified>
</cp:coreProperties>
</file>