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7" r:id="rId2"/>
    <p:sldId id="259" r:id="rId3"/>
    <p:sldId id="268" r:id="rId4"/>
    <p:sldId id="273" r:id="rId5"/>
    <p:sldId id="257" r:id="rId6"/>
    <p:sldId id="258" r:id="rId7"/>
    <p:sldId id="266" r:id="rId8"/>
    <p:sldId id="269" r:id="rId9"/>
    <p:sldId id="270" r:id="rId10"/>
    <p:sldId id="272" r:id="rId11"/>
    <p:sldId id="263" r:id="rId12"/>
    <p:sldId id="264" r:id="rId13"/>
    <p:sldId id="265" r:id="rId14"/>
    <p:sldId id="275" r:id="rId15"/>
    <p:sldId id="274" r:id="rId16"/>
    <p:sldId id="261" r:id="rId17"/>
    <p:sldId id="260" r:id="rId18"/>
    <p:sldId id="276" r:id="rId19"/>
    <p:sldId id="278" r:id="rId20"/>
    <p:sldId id="277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C88FDAE-EE64-4B73-A974-5B9B29726585}">
          <p14:sldIdLst>
            <p14:sldId id="267"/>
            <p14:sldId id="259"/>
            <p14:sldId id="268"/>
            <p14:sldId id="273"/>
            <p14:sldId id="257"/>
            <p14:sldId id="258"/>
            <p14:sldId id="266"/>
            <p14:sldId id="269"/>
            <p14:sldId id="270"/>
            <p14:sldId id="272"/>
            <p14:sldId id="263"/>
            <p14:sldId id="264"/>
            <p14:sldId id="265"/>
            <p14:sldId id="275"/>
            <p14:sldId id="274"/>
            <p14:sldId id="261"/>
            <p14:sldId id="260"/>
            <p14:sldId id="276"/>
            <p14:sldId id="278"/>
            <p14:sldId id="277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7FB0D-64B3-43B7-B561-4BB33A946306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505D8-BF3D-42A7-8D0B-A5247E46A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287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505D8-BF3D-42A7-8D0B-A5247E46A10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165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505D8-BF3D-42A7-8D0B-A5247E46A10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165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505D8-BF3D-42A7-8D0B-A5247E46A10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3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18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59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0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71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01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4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90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54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57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45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89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6CE28-C812-42A2-AA2A-45930F062481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BC7BD-E368-45A2-8EB5-70216AF73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33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автоматического регулирования давления МН</a:t>
            </a:r>
            <a:br>
              <a:rPr lang="ru-RU" dirty="0" smtClean="0"/>
            </a:br>
            <a:r>
              <a:rPr lang="ru-RU" dirty="0" smtClean="0"/>
              <a:t>(САР давления)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005064"/>
            <a:ext cx="7592888" cy="1752600"/>
          </a:xfrm>
        </p:spPr>
        <p:txBody>
          <a:bodyPr/>
          <a:lstStyle/>
          <a:p>
            <a:r>
              <a:rPr lang="ru-RU" dirty="0" smtClean="0"/>
              <a:t>Южанин Виктор Владимирович</a:t>
            </a:r>
          </a:p>
          <a:p>
            <a:r>
              <a:rPr lang="ru-RU" sz="2800" b="1" dirty="0" smtClean="0"/>
              <a:t>доцент кафедры </a:t>
            </a:r>
          </a:p>
          <a:p>
            <a:pPr algn="r"/>
            <a:r>
              <a:rPr lang="ru-RU" sz="2800" b="1" dirty="0" smtClean="0"/>
              <a:t>Автоматизации Технологических Процессов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52827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r>
              <a:rPr lang="ru-RU" dirty="0" smtClean="0"/>
              <a:t>Управление по отклонению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В промышленности (в </a:t>
            </a:r>
            <a:r>
              <a:rPr lang="ru-RU" dirty="0" err="1" smtClean="0"/>
              <a:t>нефте</a:t>
            </a:r>
            <a:r>
              <a:rPr lang="ru-RU" dirty="0" smtClean="0"/>
              <a:t>-, </a:t>
            </a:r>
            <a:r>
              <a:rPr lang="ru-RU" dirty="0" err="1" smtClean="0"/>
              <a:t>газоподготовке</a:t>
            </a:r>
            <a:r>
              <a:rPr lang="ru-RU" dirty="0" smtClean="0"/>
              <a:t>, нефтепереработке и нефтехимии, в магистральном </a:t>
            </a:r>
            <a:r>
              <a:rPr lang="ru-RU" dirty="0" err="1" smtClean="0"/>
              <a:t>нефте</a:t>
            </a:r>
            <a:r>
              <a:rPr lang="ru-RU" dirty="0" smtClean="0"/>
              <a:t>- и </a:t>
            </a:r>
            <a:r>
              <a:rPr lang="ru-RU" dirty="0" err="1" smtClean="0"/>
              <a:t>газотранспорте</a:t>
            </a:r>
            <a:r>
              <a:rPr lang="ru-RU" dirty="0" smtClean="0"/>
              <a:t>) широко применяется алгоритм ПИД-регулирования, основанный на принципе управления по отклонению.</a:t>
            </a:r>
          </a:p>
          <a:p>
            <a:pPr algn="just"/>
            <a:r>
              <a:rPr lang="ru-RU" dirty="0" smtClean="0"/>
              <a:t>В магистральном транспорте нефти ПИД-алгоритм применяется в САР давления, САР расхода, САР температуры пункта подогрева нефти, САР частоты насосных агрегатов и др.</a:t>
            </a:r>
          </a:p>
          <a:p>
            <a:pPr algn="just"/>
            <a:r>
              <a:rPr lang="ru-RU" dirty="0" smtClean="0"/>
              <a:t>В магистральном транспорте газа ПИД-алгоритм используется в САР частоты ГПА, САР давления.</a:t>
            </a:r>
          </a:p>
          <a:p>
            <a:pPr algn="just"/>
            <a:r>
              <a:rPr lang="ru-RU" dirty="0" smtClean="0"/>
              <a:t>Аббревиатура ПИД имеет расшифровку:</a:t>
            </a:r>
          </a:p>
          <a:p>
            <a:pPr lvl="1" algn="just"/>
            <a:r>
              <a:rPr lang="ru-RU" dirty="0" smtClean="0"/>
              <a:t>П – пропорциональный закон регулирования</a:t>
            </a:r>
          </a:p>
          <a:p>
            <a:pPr lvl="1" algn="just"/>
            <a:r>
              <a:rPr lang="ru-RU" dirty="0" smtClean="0"/>
              <a:t>И – интегральный закон регулирования</a:t>
            </a:r>
          </a:p>
          <a:p>
            <a:pPr lvl="1" algn="just"/>
            <a:r>
              <a:rPr lang="ru-RU" dirty="0" smtClean="0"/>
              <a:t>Д – дифференциальный закон регулирования</a:t>
            </a:r>
          </a:p>
          <a:p>
            <a:pPr algn="just"/>
            <a:r>
              <a:rPr lang="ru-RU" dirty="0" smtClean="0"/>
              <a:t>Термин «ПИД-регулирование» на практике означает, что используется один из перечисленных законов регулирования или их комбинация.</a:t>
            </a:r>
          </a:p>
          <a:p>
            <a:pPr algn="just"/>
            <a:r>
              <a:rPr lang="ru-RU" dirty="0" smtClean="0"/>
              <a:t>По промышленности в целом наиболее часто используется П, ПИ-регуляторы. Дифференциальный закон регулирования используется довольно редко.</a:t>
            </a:r>
          </a:p>
          <a:p>
            <a:pPr algn="just"/>
            <a:r>
              <a:rPr lang="ru-RU" dirty="0" smtClean="0"/>
              <a:t>В </a:t>
            </a:r>
            <a:r>
              <a:rPr lang="ru-RU" dirty="0" err="1" smtClean="0"/>
              <a:t>нефтетранспорте</a:t>
            </a:r>
            <a:r>
              <a:rPr lang="ru-RU" dirty="0" smtClean="0"/>
              <a:t> в САРД чаще всего используется И-регулятор.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0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ru-RU" dirty="0" smtClean="0"/>
              <a:t>Интегратор-1</a:t>
            </a:r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7760715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42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 smtClean="0"/>
              <a:t>Интегратор-2</a:t>
            </a:r>
            <a:endParaRPr lang="ru-RU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776864" cy="450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50589" y="1340767"/>
            <a:ext cx="3850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Как будет вести себя </a:t>
            </a:r>
            <a:r>
              <a:rPr lang="en-US" dirty="0" smtClean="0"/>
              <a:t>I(t) </a:t>
            </a:r>
            <a:r>
              <a:rPr lang="ru-RU" dirty="0" smtClean="0"/>
              <a:t>при </a:t>
            </a:r>
            <a:r>
              <a:rPr lang="en-US" dirty="0" smtClean="0"/>
              <a:t>e(t) &lt; 0</a:t>
            </a:r>
            <a:r>
              <a:rPr lang="ru-RU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93388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863" y="116632"/>
            <a:ext cx="8229600" cy="936104"/>
          </a:xfrm>
        </p:spPr>
        <p:txBody>
          <a:bodyPr/>
          <a:lstStyle/>
          <a:p>
            <a:r>
              <a:rPr lang="ru-RU" dirty="0" smtClean="0"/>
              <a:t>Интегратор-3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1052736"/>
            <a:ext cx="646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Чему должно быть равно </a:t>
            </a:r>
            <a:r>
              <a:rPr lang="en-US" dirty="0" smtClean="0"/>
              <a:t>T2</a:t>
            </a:r>
            <a:r>
              <a:rPr lang="ru-RU" dirty="0" smtClean="0"/>
              <a:t>, чтобы </a:t>
            </a:r>
            <a:r>
              <a:rPr lang="en-US" dirty="0" smtClean="0"/>
              <a:t>I(t)</a:t>
            </a:r>
            <a:r>
              <a:rPr lang="ru-RU" dirty="0" smtClean="0"/>
              <a:t> точно вернулось в ноль?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7848872" cy="454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335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Формула И-регулятора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69651"/>
              </p:ext>
            </p:extLst>
          </p:nvPr>
        </p:nvGraphicFramePr>
        <p:xfrm>
          <a:off x="938213" y="1597025"/>
          <a:ext cx="5821362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Формула" r:id="rId3" imgW="2222280" imgH="520560" progId="Equation.3">
                  <p:embed/>
                </p:oleObj>
              </mc:Choice>
              <mc:Fallback>
                <p:oleObj name="Формула" r:id="rId3" imgW="2222280" imgH="52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8213" y="1597025"/>
                        <a:ext cx="5821362" cy="1360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3356992"/>
            <a:ext cx="8928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PV – Process Variable, </a:t>
            </a:r>
            <a:r>
              <a:rPr lang="ru-RU" dirty="0" smtClean="0"/>
              <a:t>регулируемая величина (давление на входе или выходе НПС)</a:t>
            </a:r>
            <a:endParaRPr lang="en-US" dirty="0" smtClean="0"/>
          </a:p>
          <a:p>
            <a:r>
              <a:rPr lang="en-US" dirty="0" smtClean="0"/>
              <a:t>SP – Set Point, </a:t>
            </a:r>
            <a:r>
              <a:rPr lang="ru-RU" dirty="0" err="1" smtClean="0"/>
              <a:t>уставка</a:t>
            </a:r>
            <a:r>
              <a:rPr lang="ru-RU" dirty="0" smtClean="0"/>
              <a:t> регулятора (желаемое значение регулируемой величины)</a:t>
            </a:r>
          </a:p>
          <a:p>
            <a:r>
              <a:rPr lang="en-US" dirty="0" smtClean="0"/>
              <a:t>e(t) – </a:t>
            </a:r>
            <a:r>
              <a:rPr lang="ru-RU" dirty="0" smtClean="0"/>
              <a:t>сигнал рассогласования</a:t>
            </a:r>
          </a:p>
          <a:p>
            <a:r>
              <a:rPr lang="en-US" dirty="0" smtClean="0"/>
              <a:t>OP – Output Parameter – </a:t>
            </a:r>
            <a:r>
              <a:rPr lang="ru-RU" dirty="0" smtClean="0"/>
              <a:t>управляющее воздействие</a:t>
            </a:r>
          </a:p>
          <a:p>
            <a:r>
              <a:rPr lang="en-US" dirty="0" smtClean="0"/>
              <a:t>OP</a:t>
            </a:r>
            <a:r>
              <a:rPr lang="ru-RU" baseline="-25000" dirty="0" err="1" smtClean="0"/>
              <a:t>нач</a:t>
            </a:r>
            <a:r>
              <a:rPr lang="en-US" dirty="0" smtClean="0"/>
              <a:t> – </a:t>
            </a:r>
            <a:r>
              <a:rPr lang="ru-RU" dirty="0" smtClean="0"/>
              <a:t>начальное значение управляющего воздействия</a:t>
            </a:r>
          </a:p>
          <a:p>
            <a:r>
              <a:rPr lang="en-US" dirty="0" smtClean="0"/>
              <a:t>T</a:t>
            </a:r>
            <a:r>
              <a:rPr lang="ru-RU" baseline="-25000" dirty="0" smtClean="0"/>
              <a:t>И</a:t>
            </a:r>
            <a:r>
              <a:rPr lang="ru-RU" dirty="0" smtClean="0"/>
              <a:t> – время интегрирования, настроечный параметр И-регулятора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7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>
            <a:noAutofit/>
          </a:bodyPr>
          <a:lstStyle/>
          <a:p>
            <a:r>
              <a:rPr lang="ru-RU" sz="3400" dirty="0" smtClean="0"/>
              <a:t>Переходной процесс в системе с И-регулятором</a:t>
            </a:r>
            <a:endParaRPr lang="ru-RU" sz="3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764704"/>
            <a:ext cx="6524625" cy="601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083"/>
            <a:ext cx="8229600" cy="994122"/>
          </a:xfrm>
        </p:spPr>
        <p:txBody>
          <a:bodyPr>
            <a:normAutofit/>
          </a:bodyPr>
          <a:lstStyle/>
          <a:p>
            <a:r>
              <a:rPr lang="ru-RU" dirty="0" smtClean="0"/>
              <a:t>Время </a:t>
            </a:r>
            <a:r>
              <a:rPr lang="ru-RU" sz="4000" dirty="0" smtClean="0"/>
              <a:t>интегрирования</a:t>
            </a:r>
            <a:r>
              <a:rPr lang="ru-RU" dirty="0" smtClean="0"/>
              <a:t> </a:t>
            </a:r>
            <a:r>
              <a:rPr lang="en-US" i="1" dirty="0" smtClean="0"/>
              <a:t>T</a:t>
            </a:r>
            <a:r>
              <a:rPr lang="ru-RU" i="1" baseline="-25000" dirty="0" smtClean="0"/>
              <a:t>И</a:t>
            </a:r>
            <a:r>
              <a:rPr lang="ru-RU" dirty="0" smtClean="0"/>
              <a:t> = 5 сек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920880" cy="5046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0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Время интегрирования </a:t>
            </a:r>
            <a:r>
              <a:rPr lang="en-US" i="1" dirty="0" smtClean="0"/>
              <a:t>T</a:t>
            </a:r>
            <a:r>
              <a:rPr lang="ru-RU" i="1" baseline="-25000" dirty="0" smtClean="0"/>
              <a:t>И</a:t>
            </a:r>
            <a:r>
              <a:rPr lang="ru-RU" dirty="0" smtClean="0"/>
              <a:t> = 50 сек</a:t>
            </a: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705725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641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ru-RU" dirty="0" smtClean="0"/>
              <a:t>П-регулятор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07550"/>
              </p:ext>
            </p:extLst>
          </p:nvPr>
        </p:nvGraphicFramePr>
        <p:xfrm>
          <a:off x="1547664" y="1556792"/>
          <a:ext cx="5322888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Формула" r:id="rId3" imgW="2031840" imgH="406080" progId="Equation.3">
                  <p:embed/>
                </p:oleObj>
              </mc:Choice>
              <mc:Fallback>
                <p:oleObj name="Формула" r:id="rId3" imgW="2031840" imgH="40608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556792"/>
                        <a:ext cx="5322888" cy="106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9559" y="3162231"/>
            <a:ext cx="86564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K</a:t>
            </a:r>
            <a:r>
              <a:rPr lang="en-US" sz="2000" i="1" baseline="-25000" dirty="0" smtClean="0"/>
              <a:t>c</a:t>
            </a:r>
            <a:r>
              <a:rPr lang="en-US" sz="2000" dirty="0" smtClean="0"/>
              <a:t> – </a:t>
            </a:r>
            <a:r>
              <a:rPr lang="ru-RU" sz="2000" dirty="0" smtClean="0"/>
              <a:t>коэффициент пропорциональности, настроечный параметр П-регулятора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4099380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По сравнению с И-регулятором, П-регулятор обеспечивает меньшее время регулирования, однако имеет т.н. статическую ошибку: по окончании процесса регулирования, регулируемая величина </a:t>
            </a:r>
            <a:r>
              <a:rPr lang="en-US" sz="2000" dirty="0" smtClean="0"/>
              <a:t>PV</a:t>
            </a:r>
            <a:r>
              <a:rPr lang="ru-RU" sz="2000" dirty="0" smtClean="0"/>
              <a:t> на доходит до </a:t>
            </a:r>
            <a:r>
              <a:rPr lang="ru-RU" sz="2000" dirty="0" err="1" smtClean="0"/>
              <a:t>уставки</a:t>
            </a:r>
            <a:r>
              <a:rPr lang="en-US" sz="2000" dirty="0" smtClean="0"/>
              <a:t> SP</a:t>
            </a:r>
            <a:r>
              <a:rPr lang="ru-RU" sz="2000" dirty="0" smtClean="0"/>
              <a:t>. Статическая ошибка – число, равное отличию установившегося значения </a:t>
            </a:r>
            <a:r>
              <a:rPr lang="en-US" sz="2000" dirty="0" smtClean="0"/>
              <a:t>PV </a:t>
            </a:r>
            <a:r>
              <a:rPr lang="ru-RU" sz="2000" dirty="0" smtClean="0"/>
              <a:t>от </a:t>
            </a:r>
            <a:r>
              <a:rPr lang="en-US" sz="2000" dirty="0" smtClean="0"/>
              <a:t>SP.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477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Переходной процесс в системе с </a:t>
            </a:r>
            <a:br>
              <a:rPr lang="ru-RU" dirty="0" smtClean="0"/>
            </a:br>
            <a:r>
              <a:rPr lang="ru-RU" dirty="0" smtClean="0"/>
              <a:t>П-регулятором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5544616" cy="4943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60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устроен алгоритм работы САРД?</a:t>
            </a:r>
          </a:p>
          <a:p>
            <a:r>
              <a:rPr lang="ru-RU" dirty="0" smtClean="0"/>
              <a:t>Как добиться хорошей работы САРД? </a:t>
            </a:r>
          </a:p>
          <a:p>
            <a:r>
              <a:rPr lang="ru-RU" dirty="0" smtClean="0"/>
              <a:t>Какие показатели работы системы САРД?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90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Статическая ошибка П-регулятора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653595"/>
              </p:ext>
            </p:extLst>
          </p:nvPr>
        </p:nvGraphicFramePr>
        <p:xfrm>
          <a:off x="251520" y="836712"/>
          <a:ext cx="8353225" cy="4104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Visio" r:id="rId4" imgW="3995038" imgH="2306551" progId="Visio.Drawing.11">
                  <p:embed/>
                </p:oleObj>
              </mc:Choice>
              <mc:Fallback>
                <p:oleObj name="Visio" r:id="rId4" imgW="3995038" imgH="230655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836712"/>
                        <a:ext cx="8353225" cy="41044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5157192"/>
            <a:ext cx="734481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Проверка достижимости точки </a:t>
            </a:r>
            <a:r>
              <a:rPr lang="en-US" sz="2000" dirty="0" smtClean="0"/>
              <a:t>B</a:t>
            </a:r>
            <a:r>
              <a:rPr lang="ru-RU" sz="2000" dirty="0" smtClean="0"/>
              <a:t>:</a:t>
            </a:r>
          </a:p>
          <a:p>
            <a:pPr marL="800100" lvl="2" indent="0" algn="ctr">
              <a:buNone/>
            </a:pPr>
            <a:r>
              <a:rPr lang="en-US" sz="2600" dirty="0" smtClean="0"/>
              <a:t>OP = Kc(SP – PV) + OP</a:t>
            </a:r>
            <a:r>
              <a:rPr lang="ru-RU" sz="2600" baseline="-25000" dirty="0" err="1" smtClean="0"/>
              <a:t>нач</a:t>
            </a:r>
            <a:r>
              <a:rPr lang="en-US" sz="2600" dirty="0" smtClean="0"/>
              <a:t> = OP</a:t>
            </a:r>
            <a:r>
              <a:rPr lang="ru-RU" sz="2600" baseline="-25000" dirty="0" err="1" smtClean="0"/>
              <a:t>нач</a:t>
            </a:r>
            <a:r>
              <a:rPr lang="en-US" sz="2600" dirty="0" smtClean="0"/>
              <a:t> ≠ OP</a:t>
            </a:r>
            <a:r>
              <a:rPr lang="ru-RU" sz="2600" baseline="-25000" dirty="0" smtClean="0"/>
              <a:t>2</a:t>
            </a:r>
            <a:endParaRPr lang="ru-RU" sz="2600" baseline="-25000" dirty="0"/>
          </a:p>
        </p:txBody>
      </p:sp>
    </p:spTree>
    <p:extLst>
      <p:ext uri="{BB962C8B-B14F-4D97-AF65-F5344CB8AC3E}">
        <p14:creationId xmlns:p14="http://schemas.microsoft.com/office/powerpoint/2010/main" val="18140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Настройка регулятора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6433808"/>
            <a:ext cx="3021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(Этот слайд намеренно оставлен пустым :-)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979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Статическая характеристика объекта управления по давлению выхода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7" y="1628800"/>
            <a:ext cx="9115425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8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Статическая характеристика объекта управления по давлению входа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516335"/>
            <a:ext cx="9115425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40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" y="764704"/>
            <a:ext cx="9115425" cy="541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991" y="44624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Статическая характеристика объекта управления (совмещенная)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172339"/>
            <a:ext cx="6158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Что означает точка пересечения статических характеристик?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6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по возмущению-1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pPr algn="just"/>
            <a:r>
              <a:rPr lang="ru-RU" dirty="0" smtClean="0"/>
              <a:t>Если известна статическая характеристика объекта управления, просто вычисляем по ней положение заслонки, соответствующее желаемому давлению</a:t>
            </a:r>
          </a:p>
          <a:p>
            <a:pPr algn="just"/>
            <a:r>
              <a:rPr lang="ru-RU" dirty="0" smtClean="0"/>
              <a:t>Допустим, нам надо достичь </a:t>
            </a:r>
            <a:r>
              <a:rPr lang="en-US" i="1" dirty="0" smtClean="0"/>
              <a:t>P</a:t>
            </a:r>
            <a:r>
              <a:rPr lang="ru-RU" i="1" baseline="-25000" dirty="0" err="1" smtClean="0"/>
              <a:t>вых</a:t>
            </a:r>
            <a:r>
              <a:rPr lang="ru-RU" dirty="0" smtClean="0"/>
              <a:t> = 3500 кПа. Какая нужна степень открытия?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9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Управление по возмущению-2</a:t>
            </a:r>
            <a:endParaRPr lang="ru-RU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" y="1556792"/>
            <a:ext cx="9115425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45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Принципиальные проблемы управления по возмущению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Зависимость давлений входа и выхода НПС от положения заслонки постоянно изменяется ввиду ряда факторов:</a:t>
            </a:r>
          </a:p>
          <a:p>
            <a:pPr lvl="1" algn="just"/>
            <a:r>
              <a:rPr lang="ru-RU" dirty="0" smtClean="0"/>
              <a:t>изменение количества агрегатов в работе на МН;</a:t>
            </a:r>
          </a:p>
          <a:p>
            <a:pPr lvl="1" algn="just"/>
            <a:r>
              <a:rPr lang="ru-RU" dirty="0" smtClean="0"/>
              <a:t>изменение положений заслонок на соседних НПС;</a:t>
            </a:r>
          </a:p>
          <a:p>
            <a:pPr lvl="1" algn="just"/>
            <a:r>
              <a:rPr lang="ru-RU" dirty="0" smtClean="0"/>
              <a:t>изменения сорта перекачиваемой нефти;</a:t>
            </a:r>
          </a:p>
          <a:p>
            <a:pPr lvl="1" algn="just"/>
            <a:r>
              <a:rPr lang="ru-RU" dirty="0" smtClean="0"/>
              <a:t>технологические переключения (ввод в работу резервных ниток, лупингов, резервуаров);</a:t>
            </a:r>
          </a:p>
          <a:p>
            <a:pPr lvl="1" algn="just"/>
            <a:r>
              <a:rPr lang="ru-RU" dirty="0" smtClean="0"/>
              <a:t>и др.</a:t>
            </a:r>
          </a:p>
          <a:p>
            <a:pPr algn="just"/>
            <a:r>
              <a:rPr lang="ru-RU" dirty="0" smtClean="0"/>
              <a:t>Учесть все факторы на практике невозможно (либо слишком </a:t>
            </a:r>
            <a:r>
              <a:rPr lang="ru-RU" dirty="0" err="1" smtClean="0"/>
              <a:t>затратно</a:t>
            </a:r>
            <a:r>
              <a:rPr lang="ru-RU" dirty="0" smtClean="0"/>
              <a:t>), соответственно расчетные значения степени открытия заслонок будет неточными, требуемое давление достигнуто не будет.</a:t>
            </a:r>
          </a:p>
          <a:p>
            <a:pPr algn="just"/>
            <a:r>
              <a:rPr lang="ru-RU" dirty="0" smtClean="0"/>
              <a:t>По этой причине управление по возмущению в чистом виде не используется. Для САРД оно не используется ни в каком виде.</a:t>
            </a:r>
          </a:p>
        </p:txBody>
      </p:sp>
    </p:spTree>
    <p:extLst>
      <p:ext uri="{BB962C8B-B14F-4D97-AF65-F5344CB8AC3E}">
        <p14:creationId xmlns:p14="http://schemas.microsoft.com/office/powerpoint/2010/main" val="39169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по отклонению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Как бы лично вы регулировали давление на выходе НПС в ручном режиме, без всяких алгоритмов?</a:t>
            </a:r>
          </a:p>
          <a:p>
            <a:pPr algn="just"/>
            <a:r>
              <a:rPr lang="ru-RU" dirty="0" smtClean="0"/>
              <a:t>Если давление на выходе НПС выше требуемого, надо немного прикрыть заслонку, подождать окончания переходного </a:t>
            </a:r>
            <a:r>
              <a:rPr lang="ru-RU" dirty="0" smtClean="0"/>
              <a:t>процесса. Если </a:t>
            </a:r>
            <a:r>
              <a:rPr lang="ru-RU" dirty="0" smtClean="0"/>
              <a:t>давление не упало до достаточного </a:t>
            </a:r>
            <a:r>
              <a:rPr lang="ru-RU" dirty="0" smtClean="0"/>
              <a:t>уровня, повторить</a:t>
            </a:r>
            <a:endParaRPr lang="ru-RU" dirty="0" smtClean="0"/>
          </a:p>
          <a:p>
            <a:pPr algn="just"/>
            <a:r>
              <a:rPr lang="ru-RU" dirty="0" smtClean="0"/>
              <a:t>Алгоритм вполне работает, хотя и медленно. Похоже на выбор температуры воды из крана. Сколько итераций (попыток) у вас уходит, чтобы выбрать температуру?</a:t>
            </a:r>
          </a:p>
          <a:p>
            <a:pPr algn="just"/>
            <a:r>
              <a:rPr lang="ru-RU" dirty="0" smtClean="0"/>
              <a:t>Такой принцип называется </a:t>
            </a:r>
            <a:r>
              <a:rPr lang="ru-RU" b="1" u="sng" dirty="0" smtClean="0"/>
              <a:t>управление по отклонению</a:t>
            </a:r>
            <a:r>
              <a:rPr lang="ru-RU" dirty="0"/>
              <a:t>:</a:t>
            </a:r>
            <a:endParaRPr lang="ru-RU" dirty="0" smtClean="0"/>
          </a:p>
          <a:p>
            <a:pPr lvl="1" algn="just"/>
            <a:r>
              <a:rPr lang="ru-RU" dirty="0" smtClean="0"/>
              <a:t>решение об изменении управляющего воздействия на объект принимается на основе величины </a:t>
            </a:r>
            <a:r>
              <a:rPr lang="ru-RU" b="1" dirty="0" smtClean="0"/>
              <a:t>рассогласования</a:t>
            </a:r>
            <a:r>
              <a:rPr lang="ru-RU" dirty="0" smtClean="0"/>
              <a:t> между </a:t>
            </a:r>
            <a:r>
              <a:rPr lang="ru-RU" dirty="0" err="1" smtClean="0"/>
              <a:t>уставкой</a:t>
            </a:r>
            <a:r>
              <a:rPr lang="ru-RU" dirty="0" smtClean="0"/>
              <a:t> и текущим значением </a:t>
            </a:r>
            <a:r>
              <a:rPr lang="ru-RU" b="1" dirty="0" smtClean="0"/>
              <a:t>регулируемой величины.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35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</TotalTime>
  <Words>647</Words>
  <Application>Microsoft Office PowerPoint</Application>
  <PresentationFormat>Экран (4:3)</PresentationFormat>
  <Paragraphs>69</Paragraphs>
  <Slides>21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Тема Office</vt:lpstr>
      <vt:lpstr>Формула</vt:lpstr>
      <vt:lpstr>Visio</vt:lpstr>
      <vt:lpstr>Система автоматического регулирования давления МН (САР давления)</vt:lpstr>
      <vt:lpstr>Тема лекции</vt:lpstr>
      <vt:lpstr>Статическая характеристика объекта управления по давлению выхода</vt:lpstr>
      <vt:lpstr>Статическая характеристика объекта управления по давлению входа</vt:lpstr>
      <vt:lpstr>Статическая характеристика объекта управления (совмещенная)</vt:lpstr>
      <vt:lpstr>Управление по возмущению-1</vt:lpstr>
      <vt:lpstr>Управление по возмущению-2</vt:lpstr>
      <vt:lpstr>Принципиальные проблемы управления по возмущению</vt:lpstr>
      <vt:lpstr>Управление по отклонению</vt:lpstr>
      <vt:lpstr>Управление по отклонению</vt:lpstr>
      <vt:lpstr>Интегратор-1</vt:lpstr>
      <vt:lpstr>Интегратор-2</vt:lpstr>
      <vt:lpstr>Интегратор-3</vt:lpstr>
      <vt:lpstr>Формула И-регулятора</vt:lpstr>
      <vt:lpstr>Переходной процесс в системе с И-регулятором</vt:lpstr>
      <vt:lpstr>Время интегрирования TИ = 5 сек</vt:lpstr>
      <vt:lpstr>Время интегрирования TИ = 50 сек</vt:lpstr>
      <vt:lpstr>П-регулятор</vt:lpstr>
      <vt:lpstr>Переходной процесс в системе с  П-регулятором</vt:lpstr>
      <vt:lpstr>Статическая ошибка П-регулятора</vt:lpstr>
      <vt:lpstr>Настройка регулятора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Victor</dc:creator>
  <cp:lastModifiedBy>Victor</cp:lastModifiedBy>
  <cp:revision>69</cp:revision>
  <dcterms:created xsi:type="dcterms:W3CDTF">2015-02-28T08:24:41Z</dcterms:created>
  <dcterms:modified xsi:type="dcterms:W3CDTF">2016-02-24T21:45:16Z</dcterms:modified>
</cp:coreProperties>
</file>