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57" r:id="rId5"/>
    <p:sldId id="262" r:id="rId6"/>
    <p:sldId id="264" r:id="rId7"/>
    <p:sldId id="267" r:id="rId8"/>
    <p:sldId id="268" r:id="rId9"/>
    <p:sldId id="260" r:id="rId10"/>
    <p:sldId id="261" r:id="rId11"/>
    <p:sldId id="275" r:id="rId12"/>
    <p:sldId id="269" r:id="rId13"/>
    <p:sldId id="276" r:id="rId14"/>
    <p:sldId id="271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60" d="100"/>
          <a:sy n="60" d="100"/>
        </p:scale>
        <p:origin x="-24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92A0-2E40-4008-BD33-102375526B16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F7C7-870A-420C-A5EA-9DEDB1E31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383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92A0-2E40-4008-BD33-102375526B16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F7C7-870A-420C-A5EA-9DEDB1E31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163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92A0-2E40-4008-BD33-102375526B16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F7C7-870A-420C-A5EA-9DEDB1E31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97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92A0-2E40-4008-BD33-102375526B16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F7C7-870A-420C-A5EA-9DEDB1E31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733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92A0-2E40-4008-BD33-102375526B16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F7C7-870A-420C-A5EA-9DEDB1E31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76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92A0-2E40-4008-BD33-102375526B16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F7C7-870A-420C-A5EA-9DEDB1E31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31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92A0-2E40-4008-BD33-102375526B16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F7C7-870A-420C-A5EA-9DEDB1E31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929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92A0-2E40-4008-BD33-102375526B16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F7C7-870A-420C-A5EA-9DEDB1E31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515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92A0-2E40-4008-BD33-102375526B16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F7C7-870A-420C-A5EA-9DEDB1E31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656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92A0-2E40-4008-BD33-102375526B16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F7C7-870A-420C-A5EA-9DEDB1E31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5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92A0-2E40-4008-BD33-102375526B16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F7C7-870A-420C-A5EA-9DEDB1E31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33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292A0-2E40-4008-BD33-102375526B16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F7C7-870A-420C-A5EA-9DEDB1E31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977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image" Target="../media/image4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1.png"/><Relationship Id="rId4" Type="http://schemas.openxmlformats.org/officeDocument/2006/relationships/image" Target="../media/image54.png"/></Relationships>
</file>

<file path=ppt/slides/_rels/slide14.xml.rels><?xml version="1.0" encoding="UTF-8" standalone="yes"?>
<Relationships xmlns="http://schemas.openxmlformats.org/package/2006/relationships"><Relationship Id="rId7" Type="http://schemas.openxmlformats.org/officeDocument/2006/relationships/image" Target="../media/image58.png"/><Relationship Id="rId2" Type="http://schemas.openxmlformats.org/officeDocument/2006/relationships/image" Target="../media/image5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0.png"/><Relationship Id="rId5" Type="http://schemas.openxmlformats.org/officeDocument/2006/relationships/image" Target="../media/image550.png"/><Relationship Id="rId4" Type="http://schemas.openxmlformats.org/officeDocument/2006/relationships/image" Target="../media/image54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7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5" Type="http://schemas.openxmlformats.org/officeDocument/2006/relationships/image" Target="../media/image580.png"/><Relationship Id="rId4" Type="http://schemas.openxmlformats.org/officeDocument/2006/relationships/image" Target="../media/image570.png"/><Relationship Id="rId9" Type="http://schemas.openxmlformats.org/officeDocument/2006/relationships/image" Target="../media/image6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4.gif"/><Relationship Id="rId5" Type="http://schemas.openxmlformats.org/officeDocument/2006/relationships/image" Target="../media/image5.png"/><Relationship Id="rId10" Type="http://schemas.openxmlformats.org/officeDocument/2006/relationships/image" Target="../media/image3.gif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5.gif"/><Relationship Id="rId7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7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90.png"/><Relationship Id="rId9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7" Type="http://schemas.openxmlformats.org/officeDocument/2006/relationships/image" Target="../media/image16.png"/><Relationship Id="rId12" Type="http://schemas.openxmlformats.org/officeDocument/2006/relationships/image" Target="../media/image2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8.png"/><Relationship Id="rId5" Type="http://schemas.openxmlformats.org/officeDocument/2006/relationships/image" Target="../media/image18.png"/><Relationship Id="rId10" Type="http://schemas.openxmlformats.org/officeDocument/2006/relationships/image" Target="../media/image27.png"/><Relationship Id="rId4" Type="http://schemas.openxmlformats.org/officeDocument/2006/relationships/image" Target="../media/image17.png"/><Relationship Id="rId9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MPC-</a:t>
            </a:r>
            <a:r>
              <a:rPr lang="ru-RU" dirty="0" smtClean="0"/>
              <a:t>регулятор с ограничениями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06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617" y="114869"/>
            <a:ext cx="8856129" cy="1325563"/>
          </a:xfrm>
        </p:spPr>
        <p:txBody>
          <a:bodyPr/>
          <a:lstStyle/>
          <a:p>
            <a:r>
              <a:rPr lang="ru-RU" dirty="0" smtClean="0"/>
              <a:t>Функционал качества в виде квадратичной формы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907863" y="2229612"/>
                <a:ext cx="436046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</m:d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</m:acc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acc>
                                <m:accPr>
                                  <m:chr m:val="̅"/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)−</m:t>
                              </m:r>
                              <m:acc>
                                <m:accPr>
                                  <m:chr m:val="̅"/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</m:d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)−</m:t>
                          </m:r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ru-RU" i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𝑄</m:t>
                      </m:r>
                      <m:acc>
                        <m:accPr>
                          <m:chr m:val="̅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863" y="2229612"/>
                <a:ext cx="4360468" cy="369332"/>
              </a:xfrm>
              <a:prstGeom prst="rect">
                <a:avLst/>
              </a:prstGeom>
              <a:blipFill rotWithShape="0">
                <a:blip r:embed="rId2"/>
                <a:stretch>
                  <a:fillRect r="-3217" b="-1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91617" y="1583281"/>
                <a:ext cx="819771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В начале лекции мы переписали функционал качества астатического </a:t>
                </a:r>
                <a:r>
                  <a:rPr lang="en-US" dirty="0" smtClean="0"/>
                  <a:t>MPC </a:t>
                </a:r>
                <a:r>
                  <a:rPr lang="ru-RU" dirty="0" smtClean="0"/>
                  <a:t>в форме, зависящей только от управляющего воздействия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ru-RU" dirty="0" smtClean="0"/>
                  <a:t>. </a:t>
                </a:r>
                <a:endParaRPr lang="ru-RU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617" y="1583281"/>
                <a:ext cx="8197716" cy="646331"/>
              </a:xfrm>
              <a:prstGeom prst="rect">
                <a:avLst/>
              </a:prstGeom>
              <a:blipFill rotWithShape="0">
                <a:blip r:embed="rId3"/>
                <a:stretch>
                  <a:fillRect l="-595" t="-5660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249194" y="2658092"/>
                <a:ext cx="590476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</m:d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ru-RU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acc>
                                <m:accPr>
                                  <m:chr m:val="̅"/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</m:d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ru-RU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𝑀</m:t>
                          </m:r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ru-RU" i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𝑄</m:t>
                      </m:r>
                      <m:acc>
                        <m:accPr>
                          <m:chr m:val="̅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9194" y="2658092"/>
                <a:ext cx="5904761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02716" y="3114776"/>
            <a:ext cx="8197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Раскроем скобки и получим квадратичную форму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02716" y="3769484"/>
            <a:ext cx="8197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где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2387383" y="5305248"/>
                <a:ext cx="2872581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acc>
                            <m:accPr>
                              <m:chr m:val="̅"/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𝐻</m:t>
                      </m:r>
                      <m:acc>
                        <m:accPr>
                          <m:chr m:val="̅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acc>
                        <m:accPr>
                          <m:chr m:val="̅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7383" y="5305248"/>
                <a:ext cx="2872581" cy="61093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102716" y="4835286"/>
            <a:ext cx="8566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Матрица </a:t>
            </a:r>
            <a:r>
              <a:rPr lang="en-US" dirty="0" smtClean="0"/>
              <a:t>H </a:t>
            </a:r>
            <a:r>
              <a:rPr lang="ru-RU" dirty="0" smtClean="0"/>
              <a:t>должна учитывать, что </a:t>
            </a:r>
            <a:r>
              <a:rPr lang="en-US" b="1" dirty="0" err="1" smtClean="0"/>
              <a:t>quadprog</a:t>
            </a:r>
            <a:r>
              <a:rPr lang="en-US" dirty="0" smtClean="0"/>
              <a:t> </a:t>
            </a:r>
            <a:r>
              <a:rPr lang="ru-RU" dirty="0" smtClean="0"/>
              <a:t>предполагает несколько другой вид квадратичной формы: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1135054" y="3529187"/>
                <a:ext cx="28341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acc>
                            <m:accPr>
                              <m:chr m:val="̅"/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𝐻</m:t>
                      </m:r>
                      <m:acc>
                        <m:accPr>
                          <m:chr m:val="̅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acc>
                        <m:accPr>
                          <m:chr m:val="̅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5054" y="3529187"/>
                <a:ext cx="2834109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736213" y="4033608"/>
                <a:ext cx="182383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213" y="4033608"/>
                <a:ext cx="1823833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3275557" y="4045540"/>
                <a:ext cx="23664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𝑅𝐿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557" y="4045540"/>
                <a:ext cx="2366482" cy="369332"/>
              </a:xfrm>
              <a:prstGeom prst="rect">
                <a:avLst/>
              </a:prstGeom>
              <a:blipFill rotWithShape="0">
                <a:blip r:embed="rId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1366060" y="4426104"/>
                <a:ext cx="3614772" cy="6574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𝑅𝐿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𝑅𝑟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𝑅𝑟</m:t>
                      </m:r>
                    </m:oMath>
                  </m:oMathPara>
                </a14:m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6060" y="4426104"/>
                <a:ext cx="3614772" cy="65742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31910" y="6089782"/>
                <a:ext cx="8709500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arg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𝑚𝑖𝑛</m:t>
                          </m:r>
                        </m:e>
                      </m:func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  <m:acc>
                            <m:accPr>
                              <m:chr m:val="̅"/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acc>
                            <m:accPr>
                              <m:chr m:val="̅"/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m:rPr>
                              <m:nor/>
                            </m:rPr>
                            <a:rPr lang="ru-RU" dirty="0"/>
                            <m:t>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arg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𝑚𝑖𝑛</m:t>
                          </m:r>
                        </m:e>
                      </m:func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  <m:acc>
                            <m:accPr>
                              <m:chr m:val="̅"/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acc>
                            <m:accPr>
                              <m:chr m:val="̅"/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arg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𝑚𝑖𝑛</m:t>
                          </m:r>
                        </m:e>
                      </m:func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  <m:acc>
                            <m:accPr>
                              <m:chr m:val="̅"/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acc>
                            <m:accPr>
                              <m:chr m:val="̅"/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910" y="6089782"/>
                <a:ext cx="8709500" cy="71468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482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310" y="197977"/>
            <a:ext cx="8299040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Ограничения на скорость изменения управляющих воздействий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16310" y="1503872"/>
            <a:ext cx="8470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Логика аналогична конструированию векторных неравенств в задаче ММНК с ограничениями. Ограничение на максимум оценок коэффициентов регрессии в векторной форме имеет вид: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3296227" y="2427202"/>
                <a:ext cx="146290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 i="0" smtClean="0">
                          <a:latin typeface="Cambria Math" panose="02040503050406030204" pitchFamily="18" charset="0"/>
                        </a:rPr>
                        <m:t>Δ</m:t>
                      </m:r>
                      <m:acc>
                        <m:accPr>
                          <m:chr m:val="̅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ru-RU" i="0">
                              <a:latin typeface="Cambria Math" panose="02040503050406030204" pitchFamily="18" charset="0"/>
                            </a:rPr>
                            <m:t>Δ</m:t>
                          </m:r>
                          <m:acc>
                            <m:accPr>
                              <m:chr m:val="̅"/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6227" y="2427202"/>
                <a:ext cx="1462901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3296227" y="2796534"/>
                <a:ext cx="142442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 i="0" smtClean="0">
                          <a:latin typeface="Cambria Math" panose="02040503050406030204" pitchFamily="18" charset="0"/>
                        </a:rPr>
                        <m:t>Δ</m:t>
                      </m:r>
                      <m:acc>
                        <m:accPr>
                          <m:chr m:val="̅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ru-RU" i="0">
                              <a:latin typeface="Cambria Math" panose="02040503050406030204" pitchFamily="18" charset="0"/>
                            </a:rPr>
                            <m:t>Δ</m:t>
                          </m:r>
                          <m:acc>
                            <m:accPr>
                              <m:chr m:val="̅"/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6227" y="2796534"/>
                <a:ext cx="1424429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/>
          <p:cNvSpPr/>
          <p:nvPr/>
        </p:nvSpPr>
        <p:spPr>
          <a:xfrm>
            <a:off x="266679" y="3170475"/>
            <a:ext cx="4441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Перепишем в одно векторное неравенство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3296227" y="3560349"/>
                <a:ext cx="2225161" cy="608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sty m:val="p"/>
                                  </m:rPr>
                                  <a:rPr lang="ru-RU"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r>
                                  <a:rPr lang="ru-RU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sty m:val="p"/>
                                  </m:rPr>
                                  <a:rPr lang="ru-RU"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  <m:r>
                        <a:rPr lang="ru-RU">
                          <a:latin typeface="Cambria Math" panose="02040503050406030204" pitchFamily="18" charset="0"/>
                        </a:rPr>
                        <m:t>≤</m:t>
                      </m:r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ru-RU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ru-RU" i="1"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𝑚𝑎𝑥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ru-RU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ru-RU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ru-RU" i="1"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6227" y="3560349"/>
                <a:ext cx="2225161" cy="60837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Прямоугольник 12"/>
          <p:cNvSpPr/>
          <p:nvPr/>
        </p:nvSpPr>
        <p:spPr>
          <a:xfrm>
            <a:off x="216310" y="4098414"/>
            <a:ext cx="28055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Преобразуем неравенство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2824006" y="4382308"/>
                <a:ext cx="3255507" cy="608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E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𝑚𝑃</m:t>
                                    </m:r>
                                  </m:sub>
                                </m:sSub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m:rPr>
                                    <m:sty m:val="p"/>
                                  </m:rPr>
                                  <a:rPr lang="ru-RU"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r>
                                  <a:rPr lang="ru-RU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E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𝑚𝑃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𝑚𝑃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m:rPr>
                                    <m:sty m:val="p"/>
                                  </m:rPr>
                                  <a:rPr lang="ru-RU"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  <m:r>
                        <a:rPr lang="ru-RU">
                          <a:latin typeface="Cambria Math" panose="02040503050406030204" pitchFamily="18" charset="0"/>
                        </a:rPr>
                        <m:t>≤</m:t>
                      </m:r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ru-RU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ru-RU" i="1"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𝑚𝑎𝑥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ru-RU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ru-RU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ru-RU" i="1"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4006" y="4382308"/>
                <a:ext cx="3255507" cy="60837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2888927" y="5120972"/>
                <a:ext cx="3125664" cy="87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i="1" smtClean="0">
                              <a:latin typeface="Cambria Math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groupChrPr>
                            <m:e>
                              <m:d>
                                <m:d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ru-RU" i="1">
                                          <a:latin typeface="Cambria Math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ru-RU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>
                                                <a:latin typeface="Cambria Math" panose="02040503050406030204" pitchFamily="18" charset="0"/>
                                              </a:rPr>
                                              <m:t>E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𝑚𝑃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𝑚𝑃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r>
                                          <a:rPr lang="ru-RU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ru-RU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>
                                                <a:latin typeface="Cambria Math" panose="02040503050406030204" pitchFamily="18" charset="0"/>
                                              </a:rPr>
                                              <m:t>E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𝑚𝑃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𝑚𝑃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groupChr>
                        </m:e>
                        <m:lim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ru-RU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b>
                          </m:sSub>
                        </m:lim>
                      </m:limLow>
                      <m:r>
                        <m:rPr>
                          <m:sty m:val="p"/>
                        </m:rPr>
                        <a:rPr lang="ru-RU">
                          <a:latin typeface="Cambria Math" panose="02040503050406030204" pitchFamily="18" charset="0"/>
                        </a:rPr>
                        <m:t>Δ</m:t>
                      </m:r>
                      <m:acc>
                        <m:accPr>
                          <m:chr m:val="̅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ru-RU">
                          <a:latin typeface="Cambria Math" panose="02040503050406030204" pitchFamily="18" charset="0"/>
                        </a:rPr>
                        <m:t>≤</m:t>
                      </m:r>
                      <m:limLow>
                        <m:limLowPr>
                          <m:ctrlPr>
                            <a:rPr lang="en-US" i="1" smtClean="0">
                              <a:latin typeface="Cambria Math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groupChrPr>
                            <m:e>
                              <m:d>
                                <m:d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ru-RU" i="1">
                                          <a:latin typeface="Cambria Math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ru-RU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ru-RU">
                                                <a:latin typeface="Cambria Math" panose="02040503050406030204" pitchFamily="18" charset="0"/>
                                              </a:rPr>
                                              <m:t>Δ</m:t>
                                            </m:r>
                                            <m:acc>
                                              <m:accPr>
                                                <m:chr m:val="̅"/>
                                                <m:ctrlPr>
                                                  <a:rPr lang="ru-RU" i="1">
                                                    <a:latin typeface="Cambria Math"/>
                                                  </a:rPr>
                                                </m:ctrlPr>
                                              </m:accPr>
                                              <m:e>
                                                <m:r>
                                                  <a:rPr lang="ru-RU" i="1">
                                                    <a:latin typeface="Cambria Math" panose="02040503050406030204" pitchFamily="18" charset="0"/>
                                                  </a:rPr>
                                                  <m:t>𝑢</m:t>
                                                </m:r>
                                              </m:e>
                                            </m:acc>
                                          </m:e>
                                          <m:sub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𝑚𝑎𝑥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r>
                                          <a:rPr lang="ru-RU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ru-RU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ru-RU">
                                                <a:latin typeface="Cambria Math" panose="02040503050406030204" pitchFamily="18" charset="0"/>
                                              </a:rPr>
                                              <m:t>Δ</m:t>
                                            </m:r>
                                            <m:acc>
                                              <m:accPr>
                                                <m:chr m:val="̅"/>
                                                <m:ctrlPr>
                                                  <a:rPr lang="ru-RU" i="1">
                                                    <a:latin typeface="Cambria Math"/>
                                                  </a:rPr>
                                                </m:ctrlPr>
                                              </m:accPr>
                                              <m:e>
                                                <m:r>
                                                  <a:rPr lang="ru-RU" i="1">
                                                    <a:latin typeface="Cambria Math" panose="02040503050406030204" pitchFamily="18" charset="0"/>
                                                  </a:rPr>
                                                  <m:t>𝑢</m:t>
                                                </m:r>
                                              </m:e>
                                            </m:acc>
                                          </m:e>
                                          <m:sub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𝑖𝑛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groupChr>
                        </m:e>
                        <m:lim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ru-RU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b>
                          </m:sSub>
                        </m:lim>
                      </m:limLow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8927" y="5120972"/>
                <a:ext cx="3125664" cy="87011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216310" y="5991082"/>
            <a:ext cx="8470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Все ограничения на приращение в одно матричное неравенство: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3665029" y="6360414"/>
                <a:ext cx="140160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ru-RU" i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ru-RU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ru-RU" i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5029" y="6360414"/>
                <a:ext cx="1401601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793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2059"/>
            <a:ext cx="9144000" cy="91082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Ограничения на управляющее воздействие</a:t>
            </a:r>
            <a:endParaRPr lang="ru-RU" sz="3600" dirty="0"/>
          </a:p>
        </p:txBody>
      </p:sp>
      <p:pic>
        <p:nvPicPr>
          <p:cNvPr id="7" name="Рисунок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11" y="4022462"/>
            <a:ext cx="4441586" cy="14353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179008" y="861562"/>
            <a:ext cx="8760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Ограничения записываются относительно </a:t>
            </a:r>
            <a:r>
              <a:rPr lang="ru-RU" b="1" dirty="0" smtClean="0"/>
              <a:t>приращений</a:t>
            </a:r>
            <a:r>
              <a:rPr lang="ru-RU" dirty="0" smtClean="0"/>
              <a:t> управления. Чтобы записать ограничения на </a:t>
            </a:r>
            <a:r>
              <a:rPr lang="ru-RU" b="1" dirty="0" smtClean="0"/>
              <a:t>само управление</a:t>
            </a:r>
            <a:r>
              <a:rPr lang="ru-RU" dirty="0" smtClean="0"/>
              <a:t>, нужна формула для связи одного с другим.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0" y="1651950"/>
                <a:ext cx="2632644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ru-RU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ru-RU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651950"/>
                <a:ext cx="2632644" cy="646331"/>
              </a:xfrm>
              <a:prstGeom prst="rect">
                <a:avLst/>
              </a:prstGeom>
              <a:blipFill rotWithShape="0">
                <a:blip r:embed="rId3"/>
                <a:stretch>
                  <a:fillRect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845811" y="3226686"/>
                <a:ext cx="439908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811" y="3226686"/>
                <a:ext cx="4399088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Прямоугольник 14"/>
              <p:cNvSpPr/>
              <p:nvPr/>
            </p:nvSpPr>
            <p:spPr>
              <a:xfrm>
                <a:off x="2510933" y="5883363"/>
                <a:ext cx="22960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ru-RU" i="1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0933" y="5883363"/>
                <a:ext cx="2296078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858645" y="2673518"/>
                <a:ext cx="39087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+2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645" y="2673518"/>
                <a:ext cx="3908762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Прямоугольник 16"/>
          <p:cNvSpPr/>
          <p:nvPr/>
        </p:nvSpPr>
        <p:spPr>
          <a:xfrm>
            <a:off x="972958" y="3049800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…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79008" y="3711168"/>
            <a:ext cx="1862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Введем матрицы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79008" y="5514031"/>
            <a:ext cx="6880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Тогда связь приращений и управление в векторном виде запишется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858645" y="2322300"/>
                <a:ext cx="302544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645" y="2322300"/>
                <a:ext cx="3025444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797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2059"/>
            <a:ext cx="9144000" cy="132556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Ограничения на управляющее воздействие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870200" y="1563693"/>
                <a:ext cx="1949444" cy="5922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̅"/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  <m:r>
                        <a:rPr lang="ru-RU" i="0">
                          <a:latin typeface="Cambria Math" panose="02040503050406030204" pitchFamily="18" charset="0"/>
                        </a:rPr>
                        <m:t>≤</m:t>
                      </m:r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̅"/>
                                        <m:ctrlPr>
                                          <a:rPr lang="ru-RU" i="1"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𝑚𝑎𝑥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̅"/>
                                        <m:ctrlPr>
                                          <a:rPr lang="ru-RU" i="1"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𝑚𝑖𝑛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0200" y="1563693"/>
                <a:ext cx="1949444" cy="59227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534001" y="2987094"/>
                <a:ext cx="3285643" cy="6051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</m:e>
                                  <m:sub>
                                    <m:r>
                                      <a:rPr lang="ru-RU" i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ru-RU" i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sub>
                                </m:sSub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</m:e>
                                  <m:sub>
                                    <m:r>
                                      <a:rPr lang="ru-RU" i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ru-RU" i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sub>
                                </m:sSub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</m:mr>
                          </m:m>
                        </m:e>
                      </m:d>
                      <m:r>
                        <a:rPr lang="ru-RU" i="0">
                          <a:latin typeface="Cambria Math" panose="02040503050406030204" pitchFamily="18" charset="0"/>
                        </a:rPr>
                        <m:t>≤</m:t>
                      </m:r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̅"/>
                                        <m:ctrlPr>
                                          <a:rPr lang="ru-RU" i="1"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𝑚𝑎𝑥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̅"/>
                                        <m:ctrlPr>
                                          <a:rPr lang="ru-RU" i="1"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𝑚𝑖𝑛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4001" y="2987094"/>
                <a:ext cx="3285643" cy="60510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428152" y="4532835"/>
                <a:ext cx="3324115" cy="8687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ru-RU" i="1" smtClean="0">
                              <a:latin typeface="Cambria Math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groupChrPr>
                            <m:e>
                              <m:d>
                                <m:d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ru-RU" i="1">
                                          <a:latin typeface="Cambria Math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a:rPr lang="ru-RU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lang="ru-RU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𝑀</m:t>
                                            </m:r>
                                          </m:e>
                                          <m:sub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r>
                                          <a:rPr lang="ru-RU" i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ru-RU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𝑀</m:t>
                                            </m:r>
                                          </m:e>
                                          <m:sub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groupChr>
                        </m:e>
                        <m:lim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b>
                          </m:sSub>
                        </m:lim>
                      </m:limLow>
                      <m:r>
                        <a:rPr lang="ru-RU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≤</m:t>
                      </m:r>
                      <m:limLow>
                        <m:limLowPr>
                          <m:ctrlPr>
                            <a:rPr lang="ru-RU" i="1">
                              <a:latin typeface="Cambria Math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groupChrPr>
                            <m:e>
                              <m:d>
                                <m:d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ru-RU" i="1">
                                          <a:latin typeface="Cambria Math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ru-RU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acc>
                                              <m:accPr>
                                                <m:chr m:val="̅"/>
                                                <m:ctrlPr>
                                                  <a:rPr lang="ru-RU" i="1">
                                                    <a:latin typeface="Cambria Math"/>
                                                  </a:rPr>
                                                </m:ctrlPr>
                                              </m:accPr>
                                              <m:e>
                                                <m:r>
                                                  <a:rPr lang="ru-RU" i="1">
                                                    <a:latin typeface="Cambria Math" panose="02040503050406030204" pitchFamily="18" charset="0"/>
                                                  </a:rPr>
                                                  <m:t>𝑢</m:t>
                                                </m:r>
                                              </m:e>
                                            </m:acc>
                                          </m:e>
                                          <m:sub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𝑚𝑎𝑥</m:t>
                                            </m:r>
                                          </m:sub>
                                        </m:sSub>
                                        <m:r>
                                          <a:rPr lang="ru-RU" i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ru-RU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𝑀</m:t>
                                            </m:r>
                                          </m:e>
                                          <m:sub>
                                            <m:r>
                                              <a:rPr lang="ru-RU" i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sub>
                                        </m:sSub>
                                        <m:sSub>
                                          <m:sSubPr>
                                            <m:ctrlPr>
                                              <a:rPr lang="ru-RU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</m:e>
                                          <m:sub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  <m:r>
                                              <a:rPr lang="ru-RU" i="0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r>
                                          <a:rPr lang="ru-RU" i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ru-RU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acc>
                                              <m:accPr>
                                                <m:chr m:val="̅"/>
                                                <m:ctrlPr>
                                                  <a:rPr lang="ru-RU" i="1">
                                                    <a:latin typeface="Cambria Math"/>
                                                  </a:rPr>
                                                </m:ctrlPr>
                                              </m:accPr>
                                              <m:e>
                                                <m:r>
                                                  <a:rPr lang="ru-RU" i="1">
                                                    <a:latin typeface="Cambria Math" panose="02040503050406030204" pitchFamily="18" charset="0"/>
                                                  </a:rPr>
                                                  <m:t>𝑢</m:t>
                                                </m:r>
                                              </m:e>
                                            </m:acc>
                                          </m:e>
                                          <m:sub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𝑚𝑖𝑛</m:t>
                                            </m:r>
                                          </m:sub>
                                        </m:sSub>
                                        <m:r>
                                          <a:rPr lang="ru-RU" i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lang="ru-RU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𝑀</m:t>
                                            </m:r>
                                          </m:e>
                                          <m:sub>
                                            <m:r>
                                              <a:rPr lang="ru-RU" i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sub>
                                        </m:sSub>
                                        <m:sSub>
                                          <m:sSubPr>
                                            <m:ctrlPr>
                                              <a:rPr lang="ru-RU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</m:e>
                                          <m:sub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  <m:r>
                                              <a:rPr lang="ru-RU" i="0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groupChr>
                        </m:e>
                        <m:lim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b>
                          </m:sSub>
                        </m:lim>
                      </m:limLow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152" y="4532835"/>
                <a:ext cx="3324115" cy="86876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41300" y="1309888"/>
            <a:ext cx="2685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Ограничения имеют вид: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241300" y="2503630"/>
                <a:ext cx="48504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Подставим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ru-RU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∆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ru-RU" dirty="0" smtClean="0"/>
                  <a:t> и получим</a:t>
                </a:r>
                <a:endParaRPr lang="ru-RU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300" y="2503630"/>
                <a:ext cx="4850464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1132" t="-8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187724" y="4645910"/>
                <a:ext cx="3528439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В ограничение вошло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ru-RU" i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ru-RU" dirty="0" smtClean="0"/>
                  <a:t>. В момент </a:t>
                </a:r>
                <a:r>
                  <a:rPr lang="en-US" dirty="0" smtClean="0"/>
                  <a:t>k </a:t>
                </a:r>
                <a:r>
                  <a:rPr lang="ru-RU" dirty="0" smtClean="0"/>
                  <a:t>оно уже в прошлом, т.е. константа</a:t>
                </a:r>
                <a:endParaRPr lang="ru-RU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7724" y="4645910"/>
                <a:ext cx="3528439" cy="923330"/>
              </a:xfrm>
              <a:prstGeom prst="rect">
                <a:avLst/>
              </a:prstGeom>
              <a:blipFill rotWithShape="0">
                <a:blip r:embed="rId6"/>
                <a:stretch>
                  <a:fillRect l="-1382" t="-3289" r="-1727" b="-92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41300" y="4049371"/>
            <a:ext cx="2785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Окончательный результат: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2509373" y="5652096"/>
                <a:ext cx="11771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ru-RU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9373" y="5652096"/>
                <a:ext cx="1177182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375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/>
          <a:lstStyle/>
          <a:p>
            <a:r>
              <a:rPr lang="ru-RU" dirty="0" smtClean="0"/>
              <a:t>Ограничение на регулируемую величину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769234" y="1679220"/>
                <a:ext cx="1916550" cy="5927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̅"/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  <m:r>
                        <a:rPr lang="ru-RU" i="0">
                          <a:latin typeface="Cambria Math" panose="02040503050406030204" pitchFamily="18" charset="0"/>
                        </a:rPr>
                        <m:t>≤</m:t>
                      </m:r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̅"/>
                                        <m:ctrlPr>
                                          <a:rPr lang="ru-RU" i="1"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𝑚𝑎𝑥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̅"/>
                                        <m:ctrlPr>
                                          <a:rPr lang="ru-RU" i="1"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𝑚𝑖𝑛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9234" y="1679220"/>
                <a:ext cx="1916550" cy="59272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34733" y="1309888"/>
            <a:ext cx="2662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Ограничения имеют вид: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6999" y="2440937"/>
            <a:ext cx="84625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Снова выразим все через приращение </a:t>
            </a:r>
            <a:r>
              <a:rPr lang="en-US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v. </a:t>
            </a:r>
            <a:r>
              <a:rPr lang="ru-RU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этого учтем</a:t>
            </a:r>
            <a:r>
              <a:rPr lang="en-US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ранее выведенную зависимость: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978209" y="3830718"/>
                <a:ext cx="2778645" cy="6045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  <m:sSub>
                                  <m:sSubPr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  <m:sSub>
                                  <m:sSubPr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  <m:r>
                        <a:rPr lang="ru-RU" i="0">
                          <a:latin typeface="Cambria Math" panose="02040503050406030204" pitchFamily="18" charset="0"/>
                        </a:rPr>
                        <m:t>≤</m:t>
                      </m:r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̅"/>
                                        <m:ctrlPr>
                                          <a:rPr lang="ru-RU" i="1"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𝑚𝑎𝑥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̅"/>
                                        <m:ctrlPr>
                                          <a:rPr lang="ru-RU" i="1"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𝑚𝑖𝑛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8209" y="3830718"/>
                <a:ext cx="2778645" cy="60458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396999" y="3461386"/>
            <a:ext cx="10572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Получим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1978209" y="4558651"/>
                <a:ext cx="2815321" cy="8971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ru-RU" i="1" smtClean="0">
                              <a:latin typeface="Cambria Math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groupChrPr>
                            <m:e>
                              <m:d>
                                <m:d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ru-RU" i="1">
                                          <a:latin typeface="Cambria Math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a:rPr lang="ru-RU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𝑀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ru-RU" i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𝑀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e>
                          </m:groupChr>
                        </m:e>
                        <m:lim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lim>
                      </m:limLow>
                      <m:acc>
                        <m:accPr>
                          <m:chr m:val="̅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ru-RU" i="0">
                          <a:latin typeface="Cambria Math" panose="02040503050406030204" pitchFamily="18" charset="0"/>
                        </a:rPr>
                        <m:t>≤</m:t>
                      </m:r>
                      <m:limLow>
                        <m:limLowPr>
                          <m:ctrlPr>
                            <a:rPr lang="ru-RU" i="1">
                              <a:latin typeface="Cambria Math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groupChrPr>
                            <m:e>
                              <m:d>
                                <m:d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ru-RU" i="1">
                                          <a:latin typeface="Cambria Math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ru-RU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acc>
                                              <m:accPr>
                                                <m:chr m:val="̅"/>
                                                <m:ctrlPr>
                                                  <a:rPr lang="ru-RU" i="1">
                                                    <a:latin typeface="Cambria Math"/>
                                                  </a:rPr>
                                                </m:ctrlPr>
                                              </m:accPr>
                                              <m:e>
                                                <m:r>
                                                  <a:rPr lang="ru-RU" i="1">
                                                    <a:latin typeface="Cambria Math" panose="02040503050406030204" pitchFamily="18" charset="0"/>
                                                  </a:rPr>
                                                  <m:t>𝑦</m:t>
                                                </m:r>
                                              </m:e>
                                            </m:acc>
                                          </m:e>
                                          <m:sub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𝑚𝑎𝑥</m:t>
                                            </m:r>
                                          </m:sub>
                                        </m:sSub>
                                        <m:r>
                                          <a:rPr lang="ru-RU" i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  <m:sSub>
                                          <m:sSubPr>
                                            <m:ctrlPr>
                                              <a:rPr lang="ru-RU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𝑝</m:t>
                                            </m:r>
                                          </m:e>
                                          <m:sub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r>
                                          <a:rPr lang="ru-RU" i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ru-RU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acc>
                                              <m:accPr>
                                                <m:chr m:val="̅"/>
                                                <m:ctrlPr>
                                                  <a:rPr lang="ru-RU" i="1">
                                                    <a:latin typeface="Cambria Math"/>
                                                  </a:rPr>
                                                </m:ctrlPr>
                                              </m:accPr>
                                              <m:e>
                                                <m:r>
                                                  <a:rPr lang="ru-RU" i="1">
                                                    <a:latin typeface="Cambria Math" panose="02040503050406030204" pitchFamily="18" charset="0"/>
                                                  </a:rPr>
                                                  <m:t>𝑦</m:t>
                                                </m:r>
                                              </m:e>
                                            </m:acc>
                                          </m:e>
                                          <m:sub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𝑚𝑖𝑛</m:t>
                                            </m:r>
                                          </m:sub>
                                        </m:sSub>
                                        <m:r>
                                          <a:rPr lang="ru-RU" i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  <m:sSub>
                                          <m:sSubPr>
                                            <m:ctrlPr>
                                              <a:rPr lang="ru-RU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𝑝</m:t>
                                            </m:r>
                                          </m:e>
                                          <m:sub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groupChr>
                        </m:e>
                        <m:lim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lim>
                      </m:limLow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8209" y="4558651"/>
                <a:ext cx="2815321" cy="89710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2509373" y="5652096"/>
                <a:ext cx="1176411" cy="3912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ru-RU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9373" y="5652096"/>
                <a:ext cx="1176411" cy="391261"/>
              </a:xfrm>
              <a:prstGeom prst="rect">
                <a:avLst/>
              </a:prstGeom>
              <a:blipFill rotWithShape="0">
                <a:blip r:embed="rId6"/>
                <a:stretch>
                  <a:fillRect b="-46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978209" y="3033663"/>
                <a:ext cx="16471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𝐿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ru-RU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𝑀</m:t>
                      </m:r>
                      <m:acc>
                        <m:accPr>
                          <m:chr m:val="̅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8209" y="3033663"/>
                <a:ext cx="1647182" cy="369332"/>
              </a:xfrm>
              <a:prstGeom prst="rect">
                <a:avLst/>
              </a:prstGeom>
              <a:blipFill rotWithShape="0">
                <a:blip r:embed="rId7"/>
                <a:stretch>
                  <a:fillRect r="-13704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430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786398"/>
              </p:ext>
            </p:extLst>
          </p:nvPr>
        </p:nvGraphicFramePr>
        <p:xfrm>
          <a:off x="285750" y="2493274"/>
          <a:ext cx="8743950" cy="2866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7120"/>
                <a:gridCol w="4906830"/>
              </a:tblGrid>
              <a:tr h="1433063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3306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123179"/>
            <a:ext cx="7886700" cy="892821"/>
          </a:xfrm>
        </p:spPr>
        <p:txBody>
          <a:bodyPr/>
          <a:lstStyle/>
          <a:p>
            <a:r>
              <a:rPr lang="ru-RU" dirty="0" smtClean="0"/>
              <a:t>Соберем все вместе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936518" y="4470695"/>
                <a:ext cx="9466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6518" y="4470695"/>
                <a:ext cx="946669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85750" y="1107914"/>
            <a:ext cx="806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Астатическая задача </a:t>
            </a:r>
            <a:r>
              <a:rPr lang="en-US" dirty="0" smtClean="0"/>
              <a:t>MPC</a:t>
            </a:r>
            <a:r>
              <a:rPr lang="ru-RU" dirty="0" smtClean="0"/>
              <a:t> с ограничениями в форме квадратичного программирования: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5286692" y="4046220"/>
                <a:ext cx="2069477" cy="12182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i="1" smtClean="0">
                              <a:latin typeface="Cambria Math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groupChrPr>
                            <m:e>
                              <m:d>
                                <m:dPr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ru-RU" i="1">
                                          <a:latin typeface="Cambria Math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ru-RU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𝐴</m:t>
                                            </m:r>
                                          </m:e>
                                          <m:sub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ru-RU" i="0">
                                                <a:latin typeface="Cambria Math" panose="02040503050406030204" pitchFamily="18" charset="0"/>
                                              </a:rPr>
                                              <m:t>Δ</m:t>
                                            </m:r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ru-RU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𝐴</m:t>
                                            </m:r>
                                          </m:e>
                                          <m:sub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ru-RU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𝐴</m:t>
                                            </m:r>
                                          </m:e>
                                          <m:sub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groupChr>
                        </m:e>
                        <m:li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lim>
                      </m:limLow>
                      <m:r>
                        <a:rPr lang="ru-RU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≤</m:t>
                      </m:r>
                      <m:limLow>
                        <m:limLowPr>
                          <m:ctrlPr>
                            <a:rPr lang="en-US" i="1" smtClean="0">
                              <a:latin typeface="Cambria Math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groupChrPr>
                            <m:e>
                              <m:d>
                                <m:dPr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ru-RU" i="1">
                                          <a:latin typeface="Cambria Math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ru-RU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e>
                                          <m:sub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ru-RU" i="0">
                                                <a:latin typeface="Cambria Math" panose="02040503050406030204" pitchFamily="18" charset="0"/>
                                              </a:rPr>
                                              <m:t>Δ</m:t>
                                            </m:r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ru-RU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e>
                                          <m:sub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ru-RU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e>
                                          <m:sub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groupChr>
                        </m:e>
                        <m:li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lim>
                      </m:limLow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6692" y="4046220"/>
                <a:ext cx="2069477" cy="121828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67964" y="2629681"/>
            <a:ext cx="184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Критерий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67964" y="4051360"/>
            <a:ext cx="184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Ограничения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2033842" y="2603532"/>
                <a:ext cx="28341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acc>
                            <m:accPr>
                              <m:chr m:val="̅"/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𝐻</m:t>
                      </m:r>
                      <m:acc>
                        <m:accPr>
                          <m:chr m:val="̅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acc>
                        <m:accPr>
                          <m:chr m:val="̅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3842" y="2603532"/>
                <a:ext cx="2834109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2199367" y="3008232"/>
                <a:ext cx="182383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9367" y="3008232"/>
                <a:ext cx="1823833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4125311" y="3008232"/>
                <a:ext cx="23664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𝑅𝐿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5311" y="3008232"/>
                <a:ext cx="2366482" cy="369332"/>
              </a:xfrm>
              <a:prstGeom prst="rect">
                <a:avLst/>
              </a:prstGeom>
              <a:blipFill rotWithShape="0">
                <a:blip r:embed="rId8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2215814" y="3388796"/>
                <a:ext cx="3601691" cy="3804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𝑅𝐿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𝑅𝑟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𝑅𝑟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5814" y="3388796"/>
                <a:ext cx="3601691" cy="380425"/>
              </a:xfrm>
              <a:prstGeom prst="rect">
                <a:avLst/>
              </a:prstGeom>
              <a:blipFill rotWithShape="0">
                <a:blip r:embed="rId9"/>
                <a:stretch>
                  <a:fillRect b="-64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367964" y="5737708"/>
            <a:ext cx="806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Интерпретация результата с точки зрения управления – та же, что и в астатической задаче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103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8901"/>
            <a:ext cx="9144000" cy="863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Зачем нужны ограничения и какие они бывают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006" y="1086124"/>
            <a:ext cx="7540677" cy="577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54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с ограничениями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2116" y="1825625"/>
            <a:ext cx="8053234" cy="4351338"/>
          </a:xfrm>
        </p:spPr>
        <p:txBody>
          <a:bodyPr/>
          <a:lstStyle/>
          <a:p>
            <a:r>
              <a:rPr lang="ru-RU" dirty="0" smtClean="0"/>
              <a:t>Имеет смысл задавать ограничения 3-х типов: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dirty="0" smtClean="0"/>
              <a:t>на диапазон разрешенных управляющих воздействий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dirty="0" smtClean="0"/>
              <a:t>на скорость изменения управляющих воздействий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dirty="0" smtClean="0"/>
              <a:t>на допустимый диапазон регулируемой величины</a:t>
            </a:r>
          </a:p>
        </p:txBody>
      </p:sp>
    </p:spTree>
    <p:extLst>
      <p:ext uri="{BB962C8B-B14F-4D97-AF65-F5344CB8AC3E}">
        <p14:creationId xmlns:p14="http://schemas.microsoft.com/office/powerpoint/2010/main" val="238072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939" y="0"/>
            <a:ext cx="8242937" cy="1325563"/>
          </a:xfrm>
        </p:spPr>
        <p:txBody>
          <a:bodyPr/>
          <a:lstStyle/>
          <a:p>
            <a:r>
              <a:rPr lang="ru-RU" dirty="0" smtClean="0"/>
              <a:t>Обзор астатической </a:t>
            </a:r>
            <a:r>
              <a:rPr lang="en-US" dirty="0" smtClean="0"/>
              <a:t>MPC-</a:t>
            </a:r>
            <a:r>
              <a:rPr lang="ru-RU" dirty="0" smtClean="0"/>
              <a:t>задачи</a:t>
            </a:r>
            <a:r>
              <a:rPr lang="en-US" dirty="0" smtClean="0"/>
              <a:t> </a:t>
            </a:r>
            <a:r>
              <a:rPr lang="ru-RU" dirty="0" smtClean="0"/>
              <a:t>без ограничений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316" y="2024997"/>
            <a:ext cx="5487033" cy="90267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81016" y="1577978"/>
                <a:ext cx="880163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600" dirty="0" smtClean="0"/>
                  <a:t>Рассмотренный астатический </a:t>
                </a:r>
                <a:r>
                  <a:rPr lang="en-US" sz="1600" dirty="0" smtClean="0"/>
                  <a:t>MPC</a:t>
                </a:r>
                <a:r>
                  <a:rPr lang="ru-RU" sz="1600" dirty="0" smtClean="0"/>
                  <a:t>-регулятор минимизирует функционал качества</a:t>
                </a:r>
                <a:r>
                  <a:rPr lang="en-US" sz="1600" dirty="0" smtClean="0"/>
                  <a:t> </a:t>
                </a:r>
                <a:r>
                  <a:rPr lang="ru-RU" sz="1600" dirty="0" smtClean="0"/>
                  <a:t>относительно приращений управления </a:t>
                </a:r>
                <a14:m>
                  <m:oMath xmlns:m="http://schemas.openxmlformats.org/officeDocument/2006/math">
                    <m:r>
                      <a:rPr lang="ru-RU" sz="1600" i="1" smtClean="0">
                        <a:latin typeface="Cambria Math" panose="02040503050406030204" pitchFamily="18" charset="0"/>
                      </a:rPr>
                      <m:t>∆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endParaRPr lang="ru-RU" sz="16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016" y="1577978"/>
                <a:ext cx="8801634" cy="584775"/>
              </a:xfrm>
              <a:prstGeom prst="rect">
                <a:avLst/>
              </a:prstGeom>
              <a:blipFill rotWithShape="0">
                <a:blip r:embed="rId3"/>
                <a:stretch>
                  <a:fillRect l="-416" t="-3125" r="-346" b="-1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822404" y="3161595"/>
                <a:ext cx="1909625" cy="11881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groupChrPr>
                            <m:e>
                              <m:acc>
                                <m:accPr>
                                  <m:chr m:val="̅"/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</m:groupChr>
                        </m:e>
                        <m:li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𝑟𝑃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1]</m:t>
                          </m:r>
                        </m:lim>
                      </m:limLow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ru-RU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⃗"/>
                                            <m:ctrlPr>
                                              <a:rPr lang="ru-RU" i="1">
                                                <a:latin typeface="Cambria Math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𝑟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  <m:r>
                                          <a:rPr lang="ru-RU" i="0">
                                            <a:latin typeface="Cambria Math" panose="02040503050406030204" pitchFamily="18" charset="0"/>
                                          </a:rPr>
                                          <m:t>+1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ru-RU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⃗"/>
                                            <m:ctrlPr>
                                              <a:rPr lang="ru-RU" i="1">
                                                <a:latin typeface="Cambria Math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𝑟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  <m:r>
                                          <a:rPr lang="ru-RU" i="0">
                                            <a:latin typeface="Cambria Math" panose="02040503050406030204" pitchFamily="18" charset="0"/>
                                          </a:rPr>
                                          <m:t>+2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r>
                                      <a:rPr lang="ru-RU" i="0">
                                        <a:latin typeface="Cambria Math" panose="02040503050406030204" pitchFamily="18" charset="0"/>
                                      </a:rPr>
                                      <m:t>⋮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ru-RU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404" y="3161595"/>
                <a:ext cx="1909625" cy="118814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2958089" y="3161595"/>
                <a:ext cx="1948867" cy="11891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groupChrPr>
                            <m:e>
                              <m:acc>
                                <m:accPr>
                                  <m:chr m:val="̅"/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</m:acc>
                            </m:e>
                          </m:groupChr>
                        </m:e>
                        <m:li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1]</m:t>
                          </m:r>
                        </m:lim>
                      </m:limLow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ru-RU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⃗"/>
                                            <m:ctrlPr>
                                              <a:rPr lang="ru-RU" i="1">
                                                <a:latin typeface="Cambria Math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𝑧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  <m:r>
                                          <a:rPr lang="ru-RU" i="0">
                                            <a:latin typeface="Cambria Math" panose="02040503050406030204" pitchFamily="18" charset="0"/>
                                          </a:rPr>
                                          <m:t>+1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ru-RU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⃗"/>
                                            <m:ctrlPr>
                                              <a:rPr lang="ru-RU" i="1">
                                                <a:latin typeface="Cambria Math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𝑧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  <m:r>
                                          <a:rPr lang="ru-RU" i="0">
                                            <a:latin typeface="Cambria Math" panose="02040503050406030204" pitchFamily="18" charset="0"/>
                                          </a:rPr>
                                          <m:t>+2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r>
                                      <a:rPr lang="ru-RU" i="0">
                                        <a:latin typeface="Cambria Math" panose="02040503050406030204" pitchFamily="18" charset="0"/>
                                      </a:rPr>
                                      <m:t>⋮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ru-RU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8089" y="3161595"/>
                <a:ext cx="1948867" cy="118917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5385457" y="3144749"/>
                <a:ext cx="2245999" cy="11881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groupChrPr>
                            <m:e>
                              <m:acc>
                                <m:accPr>
                                  <m:chr m:val="̅"/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</m:groupChr>
                        </m:e>
                        <m:li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1]</m:t>
                          </m:r>
                        </m:lim>
                      </m:limLow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ru-RU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⃗"/>
                                            <m:ctrlPr>
                                              <a:rPr lang="ru-RU" i="1">
                                                <a:latin typeface="Cambria Math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𝑣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ru-RU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⃗"/>
                                            <m:ctrlPr>
                                              <a:rPr lang="ru-RU" i="1">
                                                <a:latin typeface="Cambria Math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𝑣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  <m:r>
                                          <a:rPr lang="ru-RU" i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ru-RU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r>
                                      <a:rPr lang="ru-RU" i="0">
                                        <a:latin typeface="Cambria Math" panose="02040503050406030204" pitchFamily="18" charset="0"/>
                                      </a:rPr>
                                      <m:t>⋮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ru-RU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  <m:r>
                                    <a:rPr lang="ru-RU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5457" y="3144749"/>
                <a:ext cx="2245999" cy="118814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5561017" y="4239122"/>
                <a:ext cx="9474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∆</m:t>
                      </m:r>
                      <m:acc>
                        <m:accPr>
                          <m:chr m:val="̅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1017" y="4239122"/>
                <a:ext cx="947439" cy="369332"/>
              </a:xfrm>
              <a:prstGeom prst="rect">
                <a:avLst/>
              </a:prstGeom>
              <a:blipFill rotWithShape="0">
                <a:blip r:embed="rId7"/>
                <a:stretch>
                  <a:fillRect r="-217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1725753" y="5409531"/>
                <a:ext cx="436046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</m:d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</m:acc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</m:d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ru-RU" i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𝑄</m:t>
                      </m:r>
                      <m:acc>
                        <m:accPr>
                          <m:chr m:val="̅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5753" y="5409531"/>
                <a:ext cx="4360468" cy="369332"/>
              </a:xfrm>
              <a:prstGeom prst="rect">
                <a:avLst/>
              </a:prstGeom>
              <a:blipFill rotWithShape="0">
                <a:blip r:embed="rId8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3080149" y="4239122"/>
                <a:ext cx="79399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0149" y="4239122"/>
                <a:ext cx="793999" cy="369332"/>
              </a:xfrm>
              <a:prstGeom prst="rect">
                <a:avLst/>
              </a:prstGeom>
              <a:blipFill rotWithShape="0">
                <a:blip r:embed="rId9"/>
                <a:stretch>
                  <a:fillRect r="-26718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Прямоугольник 21"/>
          <p:cNvSpPr/>
          <p:nvPr/>
        </p:nvSpPr>
        <p:spPr>
          <a:xfrm>
            <a:off x="77284" y="2883098"/>
            <a:ext cx="88016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В векторном виде критерий примет вид:</a:t>
            </a:r>
            <a:endParaRPr lang="ru-RU" sz="1600" dirty="0"/>
          </a:p>
        </p:txBody>
      </p:sp>
      <p:pic>
        <p:nvPicPr>
          <p:cNvPr id="23" name="Рисунок 122" descr="http://matlab.exponenta.ru/modelpredict/book1/images_1_2/image055.gi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332" y="4566820"/>
            <a:ext cx="3205632" cy="308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Рисунок 121" descr="http://matlab.exponenta.ru/modelpredict/book1/images_1_2/image056.gi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332" y="4973713"/>
            <a:ext cx="3068640" cy="295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7284" y="5851675"/>
                <a:ext cx="880163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dirty="0" smtClean="0"/>
                  <a:t>Чтобы получить решение, требуется явно выразить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ru-RU" dirty="0" smtClean="0"/>
                  <a:t> через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ru-RU" dirty="0" smtClean="0"/>
                  <a:t>. Для этого надо вспомнить о новой прогнозирующей модели, записанной относительно приращений управления</a:t>
                </a:r>
                <a:endParaRPr lang="ru-RU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84" y="5851675"/>
                <a:ext cx="8801634" cy="923330"/>
              </a:xfrm>
              <a:prstGeom prst="rect">
                <a:avLst/>
              </a:prstGeom>
              <a:blipFill rotWithShape="0">
                <a:blip r:embed="rId12"/>
                <a:stretch>
                  <a:fillRect l="-623" t="-3974" r="-554" b="-99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674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511" y="1"/>
            <a:ext cx="8801634" cy="1160206"/>
          </a:xfrm>
        </p:spPr>
        <p:txBody>
          <a:bodyPr>
            <a:normAutofit/>
          </a:bodyPr>
          <a:lstStyle/>
          <a:p>
            <a:r>
              <a:rPr lang="ru-RU" dirty="0" smtClean="0"/>
              <a:t>Прогноз для модели в приращениях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970598" y="1381995"/>
                <a:ext cx="3569247" cy="7820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sz="1600" i="1" smtClean="0">
                                  <a:latin typeface="Cambria Math"/>
                                </a:rPr>
                              </m:ctrlPr>
                            </m:groupChrPr>
                            <m:e>
                              <m:d>
                                <m:dPr>
                                  <m:ctrlPr>
                                    <a:rPr lang="ru-RU" sz="160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ru-RU" sz="1600" i="1" smtClean="0">
                                          <a:latin typeface="Cambria Math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ru-RU" sz="1600" i="1" smtClean="0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sz="1600" i="1" smtClean="0">
                                                <a:latin typeface="Cambria Math" panose="02040503050406030204" pitchFamily="18" charset="0"/>
                                              </a:rPr>
                                              <m:t>∆</m:t>
                                            </m:r>
                                            <m:r>
                                              <a:rPr lang="ru-RU" sz="1600" i="1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a:rPr lang="ru-RU" sz="1600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  <m:r>
                                              <a:rPr lang="ru-RU" sz="1600" i="0">
                                                <a:latin typeface="Cambria Math" panose="02040503050406030204" pitchFamily="18" charset="0"/>
                                              </a:rPr>
                                              <m:t>+1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ru-RU" sz="1600" i="1" smtClean="0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6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e>
                                          <m:sub>
                                            <m:r>
                                              <a:rPr lang="ru-RU" sz="1600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  <m:r>
                                              <a:rPr lang="ru-RU" sz="1600" i="0">
                                                <a:latin typeface="Cambria Math" panose="02040503050406030204" pitchFamily="18" charset="0"/>
                                              </a:rPr>
                                              <m:t>+1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groupChr>
                        </m:e>
                        <m:lim>
                          <m:sSub>
                            <m:sSubPr>
                              <m:ctrlPr>
                                <a:rPr lang="ru-RU" sz="16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ru-RU" sz="1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ru-RU" sz="1600" i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</m:lim>
                      </m:limLow>
                      <m:r>
                        <a:rPr lang="ru-RU" sz="1600" i="0">
                          <a:latin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sz="1600" i="1" smtClean="0">
                                  <a:latin typeface="Cambria Math"/>
                                </a:rPr>
                              </m:ctrlPr>
                            </m:groupChrPr>
                            <m:e>
                              <m:d>
                                <m:dPr>
                                  <m:ctrlPr>
                                    <a:rPr lang="ru-RU" sz="160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ru-RU" sz="1600" i="1" smtClean="0">
                                          <a:latin typeface="Cambria Math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a:rPr lang="ru-RU" sz="1600" i="1" smtClean="0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e>
                                      <m:e>
                                        <m:r>
                                          <a:rPr lang="en-US" sz="1600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sz="1600" b="0" i="1" smtClean="0">
                                            <a:latin typeface="Cambria Math" panose="02040503050406030204" pitchFamily="18" charset="0"/>
                                          </a:rPr>
                                          <m:t>𝐶𝐴</m:t>
                                        </m:r>
                                      </m:e>
                                      <m:e>
                                        <m:r>
                                          <a:rPr lang="en-US" sz="1600" b="0" i="1" smtClean="0">
                                            <a:latin typeface="Cambria Math" panose="02040503050406030204" pitchFamily="18" charset="0"/>
                                          </a:rPr>
                                          <m:t>𝐸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e>
                          </m:groupChr>
                        </m:e>
                        <m:lim>
                          <m:bar>
                            <m:barPr>
                              <m:pos m:val="top"/>
                              <m:ctrlPr>
                                <a:rPr lang="en-US" sz="1600" i="1" smtClean="0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bar>
                        </m:lim>
                      </m:limLow>
                      <m:limLow>
                        <m:limLow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sz="1600" i="1" smtClean="0">
                                  <a:latin typeface="Cambria Math"/>
                                </a:rPr>
                              </m:ctrlPr>
                            </m:groupChrPr>
                            <m:e>
                              <m:d>
                                <m:dPr>
                                  <m:ctrlPr>
                                    <a:rPr lang="ru-RU" sz="160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ru-RU" sz="1600" i="1" smtClean="0">
                                          <a:latin typeface="Cambria Math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ru-RU" sz="1600" i="1" smtClean="0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sz="1600" i="1" smtClean="0">
                                                <a:latin typeface="Cambria Math" panose="02040503050406030204" pitchFamily="18" charset="0"/>
                                              </a:rPr>
                                              <m:t>∆</m:t>
                                            </m:r>
                                            <m:r>
                                              <a:rPr lang="ru-RU" sz="1600" i="1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a:rPr lang="ru-RU" sz="1600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ru-RU" sz="1600" i="1" smtClean="0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6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e>
                                          <m:sub>
                                            <m:r>
                                              <a:rPr lang="ru-RU" sz="1600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groupChr>
                        </m:e>
                        <m:lim>
                          <m:sSub>
                            <m:sSubPr>
                              <m:ctrlPr>
                                <a:rPr lang="ru-RU" sz="16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ru-RU" sz="1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lim>
                      </m:limLow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limLow>
                        <m:limLow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sz="1600" i="1" smtClean="0">
                                  <a:latin typeface="Cambria Math"/>
                                </a:rPr>
                              </m:ctrlPr>
                            </m:groupChrPr>
                            <m:e>
                              <m:d>
                                <m:dPr>
                                  <m:ctrlPr>
                                    <a:rPr lang="ru-RU" sz="160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ru-RU" sz="1600" i="1" smtClean="0">
                                          <a:latin typeface="Cambria Math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a:rPr lang="en-US" sz="1600" b="0" i="1" smtClean="0"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sz="1600" i="1" smtClean="0"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  <m:r>
                                          <a:rPr lang="en-US" sz="1600" b="0" i="1" smtClean="0"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e>
                          </m:groupChr>
                        </m:e>
                        <m:lim>
                          <m:bar>
                            <m:barPr>
                              <m:pos m:val="top"/>
                              <m:ctrlPr>
                                <a:rPr lang="en-US" sz="1600" i="1" smtClean="0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bar>
                        </m:lim>
                      </m:limLow>
                      <m:limLow>
                        <m:limLow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sz="1600" i="1" smtClean="0">
                                  <a:latin typeface="Cambria Math"/>
                                </a:rPr>
                              </m:ctrlPr>
                            </m:groupChrPr>
                            <m:e>
                              <m:r>
                                <a:rPr lang="ru-RU" sz="1600" i="1" smtClean="0"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ru-RU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ru-RU" sz="16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groupChr>
                        </m:e>
                        <m:lim>
                          <m:sSub>
                            <m:sSubPr>
                              <m:ctrlPr>
                                <a:rPr lang="ru-RU" sz="16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u-RU" sz="1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lim>
                      </m:limLow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0598" y="1381995"/>
                <a:ext cx="3569247" cy="782074"/>
              </a:xfrm>
              <a:prstGeom prst="rect">
                <a:avLst/>
              </a:prstGeom>
              <a:blipFill rotWithShape="0">
                <a:blip r:embed="rId2"/>
                <a:stretch>
                  <a:fillRect r="-249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118511" y="990930"/>
            <a:ext cx="88016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На основе исходной прогнозирующей модели объекта управления вводится модель относительно приращений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18511" y="2164069"/>
            <a:ext cx="88016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Построим прогноз вектора измерений как функцию от </a:t>
            </a:r>
            <a:r>
              <a:rPr lang="en-US" sz="1600" dirty="0" smtClean="0"/>
              <a:t>v</a:t>
            </a:r>
            <a:r>
              <a:rPr lang="ru-RU" sz="1600" dirty="0" smtClean="0"/>
              <a:t>. Аналогичную задачу для </a:t>
            </a:r>
            <a:r>
              <a:rPr lang="en-US" sz="1600" dirty="0" smtClean="0"/>
              <a:t>y(u) </a:t>
            </a:r>
            <a:r>
              <a:rPr lang="ru-RU" sz="1600" dirty="0" smtClean="0"/>
              <a:t>мы уже решали:</a:t>
            </a:r>
            <a:endParaRPr lang="ru-RU" sz="1600" dirty="0"/>
          </a:p>
        </p:txBody>
      </p:sp>
      <p:pic>
        <p:nvPicPr>
          <p:cNvPr id="14" name="Рисунок 13" descr="http://matlab.exponenta.ru/modelpredict/book1/images_1_2/image057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081" y="2714543"/>
            <a:ext cx="5361230" cy="12913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Рисунок 14" descr="http://matlab.exponenta.ru/modelpredict/book1/images_1_2/image058.gi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29" y="4456042"/>
            <a:ext cx="1443507" cy="3499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Рисунок 16" descr="http://matlab.exponenta.ru/modelpredict/book1/images_1_2/image060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182" y="4929052"/>
            <a:ext cx="3065172" cy="12802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Рисунок 17" descr="http://matlab.exponenta.ru/modelpredict/book1/images_1_2/image059.gif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11" y="4929052"/>
            <a:ext cx="1154694" cy="1332783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extBox 19"/>
          <p:cNvSpPr txBox="1"/>
          <p:nvPr/>
        </p:nvSpPr>
        <p:spPr>
          <a:xfrm>
            <a:off x="266512" y="4099110"/>
            <a:ext cx="2521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 векторном виде для </a:t>
            </a:r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139815" y="4098133"/>
            <a:ext cx="3780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 аналогии в векторном виде для </a:t>
            </a:r>
            <a:r>
              <a:rPr lang="en-US" dirty="0" smtClean="0"/>
              <a:t>z</a:t>
            </a:r>
            <a:endParaRPr lang="ru-RU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15823" y="4929004"/>
            <a:ext cx="1035993" cy="1210476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70154" y="4963759"/>
            <a:ext cx="2949991" cy="1175721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56159" y="4486143"/>
            <a:ext cx="1408324" cy="28665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4639614" y="6231687"/>
            <a:ext cx="4425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матрицы </a:t>
            </a:r>
            <a:r>
              <a:rPr lang="en-US" b="1" u="sng" dirty="0" smtClean="0">
                <a:solidFill>
                  <a:srgbClr val="FF0000"/>
                </a:solidFill>
              </a:rPr>
              <a:t>L, M </a:t>
            </a:r>
            <a:r>
              <a:rPr lang="ru-RU" b="1" u="sng" dirty="0" smtClean="0">
                <a:solidFill>
                  <a:srgbClr val="FF0000"/>
                </a:solidFill>
              </a:rPr>
              <a:t>считаются точно так же, но с учетом новых </a:t>
            </a:r>
            <a:r>
              <a:rPr lang="en-US" b="1" u="sng" dirty="0" smtClean="0">
                <a:solidFill>
                  <a:srgbClr val="FF0000"/>
                </a:solidFill>
              </a:rPr>
              <a:t>A, B, C</a:t>
            </a:r>
            <a:endParaRPr lang="ru-RU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51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758" y="319132"/>
            <a:ext cx="7886700" cy="71489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 астатической задачи </a:t>
            </a:r>
            <a:r>
              <a:rPr lang="en-US" dirty="0" smtClean="0"/>
              <a:t>MPC </a:t>
            </a:r>
            <a:r>
              <a:rPr lang="ru-RU" dirty="0" smtClean="0"/>
              <a:t>без ограничений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8974" y="1325401"/>
            <a:ext cx="8186484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50" dirty="0"/>
              <a:t>Учитывая векторное выражение для зависимости прогноза от управления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78974" y="1924079"/>
            <a:ext cx="8186484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50" dirty="0"/>
              <a:t>запишем критерий управления как функцию только от управления </a:t>
            </a:r>
            <a:r>
              <a:rPr lang="en-US" sz="1350" dirty="0" smtClean="0"/>
              <a:t>v</a:t>
            </a:r>
            <a:endParaRPr lang="ru-RU" sz="135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98376" y="3460143"/>
            <a:ext cx="3781280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50" b="1" u="sng" dirty="0"/>
              <a:t>Задача ММНК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0" y="3819253"/>
                <a:ext cx="3726077" cy="14825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35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350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ММНК</m:t>
                          </m:r>
                        </m:sub>
                      </m:sSub>
                      <m:d>
                        <m:dPr>
                          <m:ctrlPr>
                            <a:rPr lang="ru-RU" sz="135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35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n-US" sz="1350" i="1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35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135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ru-RU" sz="135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r>
                                <a:rPr lang="ru-RU" sz="135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35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ru-RU" sz="135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d>
                        </m:e>
                        <m:sup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sz="1350" i="1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ru-RU" sz="135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350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ru-RU" sz="135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sz="135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135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ru-RU" sz="135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ru-RU" sz="135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sz="135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ru-RU" sz="1350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ru-RU" sz="1350" i="1">
                                      <a:latin typeface="Cambria Math" panose="02040503050406030204" pitchFamily="18" charset="0"/>
                                    </a:rPr>
                                    <m:t>апр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sz="1350" i="1"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ru-RU" sz="135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𝛽</m:t>
                          </m:r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135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135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ru-RU" sz="1350" i="1">
                                  <a:latin typeface="Cambria Math" panose="02040503050406030204" pitchFamily="18" charset="0"/>
                                </a:rPr>
                                <m:t>апр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350" i="1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135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350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ru-RU" sz="135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ru-RU" sz="135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ММНК</m:t>
                          </m:r>
                        </m:sub>
                      </m:sSub>
                      <m:r>
                        <a:rPr lang="en-US" sz="135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135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апр</m:t>
                          </m:r>
                        </m:sub>
                      </m:sSub>
                      <m:r>
                        <a:rPr lang="en-US" sz="135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350" i="1">
                          <a:latin typeface="Cambria Math" panose="02040503050406030204" pitchFamily="18" charset="0"/>
                        </a:rPr>
                        <m:t>𝐾</m:t>
                      </m:r>
                      <m:d>
                        <m:dPr>
                          <m:ctrlPr>
                            <a:rPr lang="ru-RU" sz="135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350" i="1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US" sz="135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350" i="1">
                              <a:latin typeface="Cambria Math" panose="02040503050406030204" pitchFamily="18" charset="0"/>
                            </a:rPr>
                            <m:t>𝑋</m:t>
                          </m:r>
                          <m:sSub>
                            <m:sSubPr>
                              <m:ctrlPr>
                                <a:rPr lang="ru-RU" sz="135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135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ru-RU" sz="1350" i="1">
                                  <a:latin typeface="Cambria Math" panose="02040503050406030204" pitchFamily="18" charset="0"/>
                                </a:rPr>
                                <m:t>апр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350" dirty="0"/>
              </a:p>
              <a:p>
                <a:endParaRPr lang="ru-RU" sz="135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350" i="1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ru-RU" sz="135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135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𝑄</m:t>
                          </m:r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sz="135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35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ru-RU" sz="135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sz="1350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ru-RU" sz="135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35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ru-RU" sz="1350" i="1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ru-RU" sz="135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949337"/>
                <a:ext cx="4968102" cy="1945725"/>
              </a:xfrm>
              <a:prstGeom prst="rect">
                <a:avLst/>
              </a:prstGeom>
              <a:blipFill rotWithShape="0">
                <a:blip r:embed="rId4"/>
                <a:stretch>
                  <a:fillRect b="-1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4404374" y="3445620"/>
            <a:ext cx="3846759" cy="3146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sz="1350" b="1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Астатический </a:t>
            </a:r>
            <a:r>
              <a:rPr lang="en-US" sz="1350" b="1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MPC </a:t>
            </a:r>
            <a:r>
              <a:rPr lang="ru-RU" sz="1350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форме, аналогичной ММНК</a:t>
            </a:r>
            <a:endParaRPr lang="ru-RU" sz="135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995566" y="3777284"/>
                <a:ext cx="4930355" cy="7387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ru-RU" sz="1400" i="1" smtClean="0">
                              <a:latin typeface="Cambria Math"/>
                            </a:rPr>
                          </m:ctrlPr>
                        </m:eqArrPr>
                        <m:e>
                          <m:r>
                            <a:rPr lang="ru-RU" sz="1400" i="1">
                              <a:latin typeface="Cambria Math" panose="02040503050406030204" pitchFamily="18" charset="0"/>
                            </a:rPr>
                            <m:t>𝐽</m:t>
                          </m:r>
                          <m:d>
                            <m:dPr>
                              <m:ctrlPr>
                                <a:rPr lang="ru-RU" sz="1400" i="1">
                                  <a:latin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ru-RU" sz="1400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</m:d>
                          <m:r>
                            <a:rPr lang="ru-RU" sz="140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  <m:e>
                          <m:sSup>
                            <m:sSupPr>
                              <m:ctrlPr>
                                <a:rPr lang="ru-RU" sz="1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sz="1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limLow>
                                <m:limLowPr>
                                  <m:ctrlPr>
                                    <a:rPr lang="ru-RU" sz="1400" i="1">
                                      <a:latin typeface="Cambria Math"/>
                                    </a:rPr>
                                  </m:ctrlPr>
                                </m:limLowPr>
                                <m:e>
                                  <m:groupChr>
                                    <m:groupChrPr>
                                      <m:chr m:val="⏟"/>
                                      <m:ctrlPr>
                                        <a:rPr lang="ru-RU" sz="1400" i="1">
                                          <a:latin typeface="Cambria Math"/>
                                        </a:rPr>
                                      </m:ctrlPr>
                                    </m:groupChrPr>
                                    <m:e>
                                      <m:r>
                                        <a:rPr lang="ru-RU" sz="1400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  <m:sSub>
                                        <m:sSubPr>
                                          <m:ctrlPr>
                                            <a:rPr lang="ru-RU" sz="140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ru-RU" sz="1400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  <m:r>
                                        <a:rPr lang="ru-RU" sz="140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ru-RU" sz="1400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groupChr>
                                </m:e>
                                <m:lim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lim>
                              </m:limLow>
                              <m:r>
                                <a:rPr lang="ru-RU" sz="140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limLow>
                                <m:limLowPr>
                                  <m:ctrlPr>
                                    <a:rPr lang="ru-RU" sz="1400" i="1">
                                      <a:latin typeface="Cambria Math"/>
                                    </a:rPr>
                                  </m:ctrlPr>
                                </m:limLowPr>
                                <m:e>
                                  <m:groupChr>
                                    <m:groupChrPr>
                                      <m:chr m:val="⏟"/>
                                      <m:ctrlPr>
                                        <a:rPr lang="ru-RU" sz="1400" i="1">
                                          <a:latin typeface="Cambria Math"/>
                                        </a:rPr>
                                      </m:ctrlPr>
                                    </m:groupChrPr>
                                    <m:e>
                                      <m:r>
                                        <a:rPr lang="ru-RU" sz="1400" i="1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e>
                                  </m:groupChr>
                                </m:e>
                                <m:lim>
                                  <m:r>
                                    <a:rPr lang="ru-RU" sz="140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lim>
                              </m:limLow>
                              <m:limLow>
                                <m:limLow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limLowPr>
                                <m:e>
                                  <m:groupChr>
                                    <m:groupChrPr>
                                      <m:chr m:val="⏟"/>
                                      <m:ctrlPr>
                                        <a:rPr lang="en-US" sz="1400" i="1">
                                          <a:latin typeface="Cambria Math"/>
                                        </a:rPr>
                                      </m:ctrlPr>
                                    </m:groupChr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ru-RU" sz="1400" i="1"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𝑣</m:t>
                                          </m:r>
                                        </m:e>
                                      </m:acc>
                                    </m:e>
                                  </m:groupChr>
                                </m:e>
                                <m:lim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lim>
                              </m:limLow>
                              <m:r>
                                <a:rPr lang="ru-RU" sz="1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ru-RU" sz="1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r>
                            <a:rPr lang="ru-RU" sz="1400" i="1">
                              <a:latin typeface="Cambria Math" panose="02040503050406030204" pitchFamily="18" charset="0"/>
                            </a:rPr>
                            <m:t>𝑅</m:t>
                          </m:r>
                          <m:d>
                            <m:dPr>
                              <m:ctrlPr>
                                <a:rPr lang="ru-RU" sz="1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ru-RU" sz="1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sSub>
                                <m:sSubPr>
                                  <m:ctrlPr>
                                    <a:rPr lang="ru-RU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ru-RU" sz="140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ru-RU" sz="1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ru-RU" sz="140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ru-RU" sz="14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acc>
                                <m:accPr>
                                  <m:chr m:val="̅"/>
                                  <m:ctrlPr>
                                    <a:rPr lang="ru-RU" sz="1400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</m:d>
                          <m:r>
                            <a:rPr lang="ru-RU" sz="1400">
                              <a:latin typeface="Cambria Math" panose="02040503050406030204" pitchFamily="18" charset="0"/>
                            </a:rPr>
                            <m:t>+(</m:t>
                          </m:r>
                          <m:sSup>
                            <m:sSupPr>
                              <m:ctrlPr>
                                <a:rPr lang="ru-RU" sz="1400" i="1">
                                  <a:latin typeface="Cambria Math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ru-RU" sz="1400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  <m:r>
                                <a:rPr lang="ru-RU" sz="140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limLow>
                                <m:limLowPr>
                                  <m:ctrlPr>
                                    <a:rPr lang="ru-RU" sz="1400" i="1">
                                      <a:latin typeface="Cambria Math"/>
                                    </a:rPr>
                                  </m:ctrlPr>
                                </m:limLowPr>
                                <m:e>
                                  <m:groupChr>
                                    <m:groupChrPr>
                                      <m:chr m:val="⏟"/>
                                      <m:ctrlPr>
                                        <a:rPr lang="ru-RU" sz="1400" i="1">
                                          <a:latin typeface="Cambria Math"/>
                                        </a:rPr>
                                      </m:ctrlPr>
                                    </m:groupChrPr>
                                    <m:e>
                                      <m:r>
                                        <a:rPr lang="ru-RU" sz="140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groupChr>
                                </m:e>
                                <m:lim>
                                  <m:sSub>
                                    <m:sSubPr>
                                      <m:ctrlPr>
                                        <a:rPr lang="ru-RU" sz="1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1400" i="1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ru-RU" sz="1400">
                                          <a:latin typeface="Cambria Math" panose="02040503050406030204" pitchFamily="18" charset="0"/>
                                        </a:rPr>
                                        <m:t>апр</m:t>
                                      </m:r>
                                    </m:sub>
                                  </m:sSub>
                                </m:lim>
                              </m:limLow>
                              <m:r>
                                <a:rPr lang="ru-RU" sz="1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ru-RU" sz="1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r>
                            <a:rPr lang="ru-RU" sz="1400" i="1">
                              <a:latin typeface="Cambria Math" panose="02040503050406030204" pitchFamily="18" charset="0"/>
                            </a:rPr>
                            <m:t>𝑄</m:t>
                          </m:r>
                          <m:r>
                            <a:rPr lang="ru-RU" sz="1400">
                              <a:latin typeface="Cambria Math" panose="02040503050406030204" pitchFamily="18" charset="0"/>
                            </a:rPr>
                            <m:t>(</m:t>
                          </m:r>
                          <m:acc>
                            <m:accPr>
                              <m:chr m:val="̅"/>
                              <m:ctrlPr>
                                <a:rPr lang="ru-RU" sz="14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  <m:r>
                            <a:rPr lang="ru-RU" sz="1400">
                              <a:latin typeface="Cambria Math" panose="02040503050406030204" pitchFamily="18" charset="0"/>
                            </a:rPr>
                            <m:t>−0</m:t>
                          </m:r>
                          <m:r>
                            <a:rPr lang="en-US" sz="140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eqAr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566" y="3777284"/>
                <a:ext cx="4930355" cy="73879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4218352" y="4683210"/>
                <a:ext cx="4218797" cy="7155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ru-RU" sz="135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35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ru-RU" sz="1350">
                          <a:latin typeface="Cambria Math" panose="02040503050406030204" pitchFamily="18" charset="0"/>
                        </a:rPr>
                        <m:t>=0+</m:t>
                      </m:r>
                      <m:r>
                        <a:rPr lang="ru-RU" sz="1350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ru-RU" sz="135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𝐿</m:t>
                          </m:r>
                          <m:sSub>
                            <m:sSubPr>
                              <m:ctrlPr>
                                <a:rPr lang="ru-RU" sz="135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135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ru-RU" sz="135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ru-RU" sz="135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ru-RU" sz="135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ru-RU" sz="1350">
                              <a:latin typeface="Cambria Math" panose="02040503050406030204" pitchFamily="18" charset="0"/>
                            </a:rPr>
                            <m:t>∙0</m:t>
                          </m:r>
                        </m:e>
                      </m:d>
                      <m:r>
                        <a:rPr lang="ru-RU" sz="135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1350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ru-RU" sz="135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𝐿</m:t>
                          </m:r>
                          <m:sSub>
                            <m:sSubPr>
                              <m:ctrlPr>
                                <a:rPr lang="ru-RU" sz="135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35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ru-RU" sz="135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ru-RU" sz="135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</m:oMath>
                  </m:oMathPara>
                </a14:m>
                <a:endParaRPr lang="ru-RU" sz="1350" i="1" dirty="0">
                  <a:latin typeface="Cambria Math" panose="02040503050406030204" pitchFamily="18" charset="0"/>
                </a:endParaRPr>
              </a:p>
              <a:p>
                <a:endParaRPr lang="en-US" sz="135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350" i="1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ru-RU" sz="1350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ru-RU" sz="135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135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ru-RU" sz="135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r>
                                <a:rPr lang="ru-RU" sz="135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ru-RU" sz="135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sz="1350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p>
                                  <m:r>
                                    <a:rPr lang="ru-RU" sz="135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ru-RU" sz="1350" i="1">
                                  <a:latin typeface="Cambria Math" panose="02040503050406030204" pitchFamily="18" charset="0"/>
                                </a:rPr>
                                <m:t>𝑅𝑀</m:t>
                              </m:r>
                            </m:e>
                          </m:d>
                        </m:e>
                        <m:sup>
                          <m:r>
                            <a:rPr lang="ru-RU" sz="135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ru-RU" sz="135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ru-RU" sz="1350" i="1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ru-RU" sz="135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8352" y="4683210"/>
                <a:ext cx="4218797" cy="715581"/>
              </a:xfrm>
              <a:prstGeom prst="rect">
                <a:avLst/>
              </a:prstGeom>
              <a:blipFill rotWithShape="0">
                <a:blip r:embed="rId6"/>
                <a:stretch>
                  <a:fillRect b="-25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Прямая соединительная линия 20"/>
          <p:cNvCxnSpPr/>
          <p:nvPr/>
        </p:nvCxnSpPr>
        <p:spPr>
          <a:xfrm>
            <a:off x="3995566" y="3460144"/>
            <a:ext cx="0" cy="22819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98376" y="3445620"/>
            <a:ext cx="8726767" cy="145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147639" y="5734840"/>
            <a:ext cx="8726767" cy="145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183434" y="3076494"/>
            <a:ext cx="8186484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50" dirty="0"/>
              <a:t>Используя аналогию между ММНК и полученным критерием, непосредственно запишем решение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555982" y="2675327"/>
                <a:ext cx="590476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</m:d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ru-RU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acc>
                                <m:accPr>
                                  <m:chr m:val="̅"/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</m:d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ru-RU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𝑀</m:t>
                          </m:r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ru-RU" i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𝑄</m:t>
                      </m:r>
                      <m:acc>
                        <m:accPr>
                          <m:chr m:val="̅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982" y="2675327"/>
                <a:ext cx="5904761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865592" y="1597978"/>
                <a:ext cx="156748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𝐿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ru-RU"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𝑀</m:t>
                    </m:r>
                    <m:acc>
                      <m:accPr>
                        <m:chr m:val="̅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592" y="1597978"/>
                <a:ext cx="1567480" cy="369332"/>
              </a:xfrm>
              <a:prstGeom prst="rect">
                <a:avLst/>
              </a:prstGeom>
              <a:blipFill rotWithShape="0">
                <a:blip r:embed="rId8"/>
                <a:stretch>
                  <a:fillRect r="-15953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764863" y="2246967"/>
                <a:ext cx="436046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</m:d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</m:acc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acc>
                                <m:accPr>
                                  <m:chr m:val="̅"/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)−</m:t>
                              </m:r>
                              <m:acc>
                                <m:accPr>
                                  <m:chr m:val="̅"/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</m:d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)−</m:t>
                          </m:r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ru-RU" i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𝑄</m:t>
                      </m:r>
                      <m:acc>
                        <m:accPr>
                          <m:chr m:val="̅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863" y="2246967"/>
                <a:ext cx="4360468" cy="369332"/>
              </a:xfrm>
              <a:prstGeom prst="rect">
                <a:avLst/>
              </a:prstGeom>
              <a:blipFill rotWithShape="0">
                <a:blip r:embed="rId9"/>
                <a:stretch>
                  <a:fillRect r="-3212" b="-1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479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75"/>
            <a:ext cx="9189822" cy="9889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Формулировка задачи </a:t>
            </a:r>
            <a:r>
              <a:rPr lang="en-US" dirty="0" smtClean="0"/>
              <a:t>MPC </a:t>
            </a:r>
            <a:r>
              <a:rPr lang="ru-RU" dirty="0" smtClean="0"/>
              <a:t>с ограничениями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695375" y="1530125"/>
                <a:ext cx="436046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</m:d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</m:acc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</m:d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ru-RU" i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𝑄</m:t>
                      </m:r>
                      <m:acc>
                        <m:accPr>
                          <m:chr m:val="̅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5375" y="1530125"/>
                <a:ext cx="4360468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96622" y="1792385"/>
            <a:ext cx="853440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Ограничения на управление: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6622" y="864047"/>
            <a:ext cx="8445500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Критерий управления остается тот же, что в астатическом 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MPC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штраф за невязки, штраф за затраты на управление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6622" y="2919538"/>
            <a:ext cx="432297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Ограничения на регулируемые величины.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246" y="3480381"/>
            <a:ext cx="329141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Ограничения в векторном виде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1238731" y="2610233"/>
                <a:ext cx="2213167" cy="3768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bSup>
                        <m:sSubSupPr>
                          <m:ctrlPr>
                            <a:rPr lang="en-US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8731" y="2610233"/>
                <a:ext cx="2213167" cy="376898"/>
              </a:xfrm>
              <a:prstGeom prst="rect">
                <a:avLst/>
              </a:prstGeom>
              <a:blipFill rotWithShape="0">
                <a:blip r:embed="rId4"/>
                <a:stretch>
                  <a:fillRect b="-32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1203745" y="2200244"/>
                <a:ext cx="2213167" cy="3768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sSubSup>
                        <m:sSubSupPr>
                          <m:ctrlPr>
                            <a:rPr lang="en-US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bSup>
                        <m:sSubSupPr>
                          <m:ctrlPr>
                            <a:rPr lang="en-US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3745" y="2200244"/>
                <a:ext cx="2213167" cy="376898"/>
              </a:xfrm>
              <a:prstGeom prst="rect">
                <a:avLst/>
              </a:prstGeom>
              <a:blipFill rotWithShape="0">
                <a:blip r:embed="rId5"/>
                <a:stretch>
                  <a:fillRect b="-32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3549819" y="218961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скорость изменения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управления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549819" y="2602300"/>
            <a:ext cx="38270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диапазон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управляющих воздействий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1238730" y="3159278"/>
                <a:ext cx="2213167" cy="3768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bSup>
                        <m:sSubSupPr>
                          <m:ctrlPr>
                            <a:rPr lang="en-US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8730" y="3159278"/>
                <a:ext cx="2213167" cy="376898"/>
              </a:xfrm>
              <a:prstGeom prst="rect">
                <a:avLst/>
              </a:prstGeom>
              <a:blipFill rotWithShape="0">
                <a:blip r:embed="rId6"/>
                <a:stretch>
                  <a:fillRect b="-64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925539" y="3945167"/>
                <a:ext cx="1834605" cy="11451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bSup>
                            </m:e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+2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bSup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𝑃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bSup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539" y="3945167"/>
                <a:ext cx="1834605" cy="114512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925539" y="5115037"/>
                <a:ext cx="1849609" cy="12337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bSup>
                            </m:e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+2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bSup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𝑃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bSup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539" y="5115037"/>
                <a:ext cx="1849609" cy="123379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2952959" y="5128060"/>
                <a:ext cx="2378600" cy="12345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bSup>
                            </m:e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bSup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𝑃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bSup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2959" y="5128060"/>
                <a:ext cx="2378600" cy="123450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2987361" y="3880532"/>
                <a:ext cx="2328586" cy="11641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bSup>
                            </m:e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bSup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𝑃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bSup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361" y="3880532"/>
                <a:ext cx="2328586" cy="1164101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5636803" y="5192695"/>
                <a:ext cx="2102883" cy="12345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bSup>
                            </m:e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bSup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𝑃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bSup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6803" y="5192695"/>
                <a:ext cx="2102883" cy="123450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5671205" y="3945167"/>
                <a:ext cx="2052870" cy="11451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bSup>
                            </m:e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bSup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𝑃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bSup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1205" y="3945167"/>
                <a:ext cx="2052870" cy="114512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458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Посчитать размерности на предыдущем слайде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Ввели новые векторы, пора этим заняться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521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 решения задачи с ограничениями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77800" y="1690690"/>
                <a:ext cx="8337550" cy="4767862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ru-RU" dirty="0" smtClean="0"/>
                  <a:t>Задачу </a:t>
                </a:r>
                <a:r>
                  <a:rPr lang="en-US" dirty="0" smtClean="0"/>
                  <a:t>MPC</a:t>
                </a:r>
                <a:r>
                  <a:rPr lang="ru-RU" dirty="0" smtClean="0"/>
                  <a:t> с ограничениями нужно представить в виде задачи квадратичного программирования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i="1"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e>
                            <m:sSub>
                              <m:sSub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𝐽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̅"/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</m:acc>
                              </m:e>
                            </m:d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sSup>
                              <m:sSup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acc>
                                  <m:accPr>
                                    <m:chr m:val="̅"/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</m:acc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  <m:acc>
                              <m:accPr>
                                <m:chr m:val="̅"/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</m:acc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p>
                            <m:acc>
                              <m:accPr>
                                <m:chr m:val="̅"/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</m:acc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mr>
                        <m:mr>
                          <m:e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acc>
                              <m:accPr>
                                <m:chr m:val="̅"/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</m:acc>
                            <m:r>
                              <a:rPr 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</m:mr>
                      </m:m>
                    </m:oMath>
                  </m:oMathPara>
                </a14:m>
                <a:endParaRPr lang="ru-RU" dirty="0"/>
              </a:p>
              <a:p>
                <a:pPr marL="269875" indent="0" algn="just">
                  <a:buNone/>
                </a:pPr>
                <a:r>
                  <a:rPr lang="ru-RU" dirty="0" smtClean="0"/>
                  <a:t>и далее воспользоваться функцией </a:t>
                </a:r>
                <a:r>
                  <a:rPr lang="en-US" dirty="0" err="1" smtClean="0"/>
                  <a:t>quadprog</a:t>
                </a:r>
                <a:r>
                  <a:rPr lang="en-US" dirty="0" smtClean="0"/>
                  <a:t> </a:t>
                </a:r>
                <a:r>
                  <a:rPr lang="ru-RU" dirty="0" smtClean="0"/>
                  <a:t>для нахождения оптимального управления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endParaRPr lang="ru-RU" dirty="0"/>
              </a:p>
              <a:p>
                <a:pPr algn="just"/>
                <a:r>
                  <a:rPr lang="ru-RU" dirty="0" smtClean="0"/>
                  <a:t>Функционал качества регулирования нужно представить в виде квадратичной формы.</a:t>
                </a:r>
              </a:p>
              <a:p>
                <a:pPr algn="just"/>
                <a:r>
                  <a:rPr lang="ru-RU" dirty="0" smtClean="0"/>
                  <a:t>Ограничения всех трех типов требуется переписать в виде, зависящем от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7800" y="1690690"/>
                <a:ext cx="8337550" cy="4767862"/>
              </a:xfrm>
              <a:blipFill rotWithShape="0">
                <a:blip r:embed="rId2"/>
                <a:stretch>
                  <a:fillRect l="-1316" t="-2046" r="-1535" b="-8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484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323</TotalTime>
  <Words>2311</Words>
  <Application>Microsoft Office PowerPoint</Application>
  <PresentationFormat>Экран (4:3)</PresentationFormat>
  <Paragraphs>132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MPC-регулятор с ограничениями</vt:lpstr>
      <vt:lpstr>Зачем нужны ограничения и какие они бывают</vt:lpstr>
      <vt:lpstr>Задача с ограничениями</vt:lpstr>
      <vt:lpstr>Обзор астатической MPC-задачи без ограничений</vt:lpstr>
      <vt:lpstr>Прогноз для модели в приращениях</vt:lpstr>
      <vt:lpstr>Решение астатической задачи MPC без ограничений</vt:lpstr>
      <vt:lpstr>Формулировка задачи MPC с ограничениями</vt:lpstr>
      <vt:lpstr>Посчитать размерности на предыдущем слайде</vt:lpstr>
      <vt:lpstr>Метод решения задачи с ограничениями</vt:lpstr>
      <vt:lpstr>Функционал качества в виде квадратичной формы</vt:lpstr>
      <vt:lpstr>Ограничения на скорость изменения управляющих воздействий</vt:lpstr>
      <vt:lpstr>Ограничения на управляющее воздействие</vt:lpstr>
      <vt:lpstr>Ограничения на управляющее воздействие</vt:lpstr>
      <vt:lpstr>Ограничение на регулируемую величину</vt:lpstr>
      <vt:lpstr>Соберем все вместе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MPC-регулятор с ограничениями</dc:title>
  <dc:creator>Victor</dc:creator>
  <cp:lastModifiedBy>Victor</cp:lastModifiedBy>
  <cp:revision>48</cp:revision>
  <dcterms:created xsi:type="dcterms:W3CDTF">2017-03-22T07:33:47Z</dcterms:created>
  <dcterms:modified xsi:type="dcterms:W3CDTF">2017-11-21T08:09:44Z</dcterms:modified>
</cp:coreProperties>
</file>