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57" r:id="rId5"/>
    <p:sldId id="262" r:id="rId6"/>
    <p:sldId id="264" r:id="rId7"/>
    <p:sldId id="267" r:id="rId8"/>
    <p:sldId id="268" r:id="rId9"/>
    <p:sldId id="260" r:id="rId10"/>
    <p:sldId id="261" r:id="rId11"/>
    <p:sldId id="259" r:id="rId12"/>
    <p:sldId id="270" r:id="rId13"/>
    <p:sldId id="269" r:id="rId14"/>
    <p:sldId id="271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75" d="100"/>
          <a:sy n="75" d="100"/>
        </p:scale>
        <p:origin x="768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92A0-2E40-4008-BD33-102375526B16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DF7C7-870A-420C-A5EA-9DEDB1E31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383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92A0-2E40-4008-BD33-102375526B16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DF7C7-870A-420C-A5EA-9DEDB1E31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163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92A0-2E40-4008-BD33-102375526B16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DF7C7-870A-420C-A5EA-9DEDB1E31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978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92A0-2E40-4008-BD33-102375526B16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DF7C7-870A-420C-A5EA-9DEDB1E31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733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92A0-2E40-4008-BD33-102375526B16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DF7C7-870A-420C-A5EA-9DEDB1E31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76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92A0-2E40-4008-BD33-102375526B16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DF7C7-870A-420C-A5EA-9DEDB1E31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31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92A0-2E40-4008-BD33-102375526B16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DF7C7-870A-420C-A5EA-9DEDB1E31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929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92A0-2E40-4008-BD33-102375526B16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DF7C7-870A-420C-A5EA-9DEDB1E31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515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92A0-2E40-4008-BD33-102375526B16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DF7C7-870A-420C-A5EA-9DEDB1E31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656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92A0-2E40-4008-BD33-102375526B16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DF7C7-870A-420C-A5EA-9DEDB1E31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5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92A0-2E40-4008-BD33-102375526B16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DF7C7-870A-420C-A5EA-9DEDB1E31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33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292A0-2E40-4008-BD33-102375526B16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F7C7-870A-420C-A5EA-9DEDB1E31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977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gif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gif"/><Relationship Id="rId5" Type="http://schemas.openxmlformats.org/officeDocument/2006/relationships/image" Target="../media/image5.png"/><Relationship Id="rId10" Type="http://schemas.openxmlformats.org/officeDocument/2006/relationships/image" Target="../media/image10.gif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gif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gif"/><Relationship Id="rId5" Type="http://schemas.openxmlformats.org/officeDocument/2006/relationships/image" Target="../media/image16.gif"/><Relationship Id="rId4" Type="http://schemas.openxmlformats.org/officeDocument/2006/relationships/image" Target="../media/image15.gif"/><Relationship Id="rId9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7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190.png"/><Relationship Id="rId9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gif"/><Relationship Id="rId4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MPC-</a:t>
            </a:r>
            <a:r>
              <a:rPr lang="ru-RU" dirty="0" smtClean="0"/>
              <a:t>регулятор с ограничениями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066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617" y="114869"/>
            <a:ext cx="8856129" cy="1325563"/>
          </a:xfrm>
        </p:spPr>
        <p:txBody>
          <a:bodyPr/>
          <a:lstStyle/>
          <a:p>
            <a:r>
              <a:rPr lang="ru-RU" dirty="0" smtClean="0"/>
              <a:t>Функционал качества в виде квадратичной формы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1907863" y="2229612"/>
                <a:ext cx="436046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</m:d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̅"/>
                                  <m:ctrlPr>
                                    <a:rPr lang="ru-RU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</m:acc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acc>
                                <m:accPr>
                                  <m:chr m:val="̅"/>
                                  <m:ctrlPr>
                                    <a:rPr lang="ru-RU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acc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ru-RU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</m:d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acc>
                            <m:accPr>
                              <m:chr m:val="̅"/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)−</m:t>
                          </m:r>
                          <m:acc>
                            <m:accPr>
                              <m:chr m:val="̅"/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ru-RU" i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̅"/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</a:rPr>
                        <m:t>𝑄</m:t>
                      </m:r>
                      <m:acc>
                        <m:accPr>
                          <m:chr m:val="̅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863" y="2229612"/>
                <a:ext cx="4360468" cy="369332"/>
              </a:xfrm>
              <a:prstGeom prst="rect">
                <a:avLst/>
              </a:prstGeom>
              <a:blipFill rotWithShape="0">
                <a:blip r:embed="rId2"/>
                <a:stretch>
                  <a:fillRect r="-3217" b="-1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91617" y="1583281"/>
                <a:ext cx="819771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В начале лекции мы переписали функционал качества астатического </a:t>
                </a:r>
                <a:r>
                  <a:rPr lang="en-US" dirty="0" smtClean="0"/>
                  <a:t>MPC </a:t>
                </a:r>
                <a:r>
                  <a:rPr lang="ru-RU" dirty="0" smtClean="0"/>
                  <a:t>в форме, зависящей только от управляющего воздействия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ru-RU" dirty="0" smtClean="0"/>
                  <a:t>. </a:t>
                </a:r>
                <a:endParaRPr lang="ru-RU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617" y="1583281"/>
                <a:ext cx="8197716" cy="646331"/>
              </a:xfrm>
              <a:prstGeom prst="rect">
                <a:avLst/>
              </a:prstGeom>
              <a:blipFill rotWithShape="0">
                <a:blip r:embed="rId3"/>
                <a:stretch>
                  <a:fillRect l="-595" t="-5660" b="-14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>
                <a:off x="1249194" y="2658092"/>
                <a:ext cx="590476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</m:d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acc>
                                <m:accPr>
                                  <m:chr m:val="̅"/>
                                  <m:ctrlPr>
                                    <a:rPr lang="ru-RU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acc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ru-RU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</m:d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ru-RU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𝑀</m:t>
                          </m:r>
                          <m:acc>
                            <m:accPr>
                              <m:chr m:val="̅"/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̅"/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ru-RU" i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̅"/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</a:rPr>
                        <m:t>𝑄</m:t>
                      </m:r>
                      <m:acc>
                        <m:accPr>
                          <m:chr m:val="̅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9194" y="2658092"/>
                <a:ext cx="5904761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02716" y="3114776"/>
            <a:ext cx="8197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Раскроем скобки и получим квадратичную форму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05106" y="3485612"/>
            <a:ext cx="3384494" cy="389983"/>
          </a:xfrm>
          <a:prstGeom prst="rect">
            <a:avLst/>
          </a:prstGeom>
        </p:spPr>
      </p:pic>
      <p:pic>
        <p:nvPicPr>
          <p:cNvPr id="11" name="Рисунок 10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620" y="4117542"/>
            <a:ext cx="4593908" cy="910801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120010" y="3915888"/>
            <a:ext cx="8197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где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Прямоугольник 12"/>
              <p:cNvSpPr/>
              <p:nvPr/>
            </p:nvSpPr>
            <p:spPr>
              <a:xfrm>
                <a:off x="2854184" y="5666028"/>
                <a:ext cx="2872581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̅"/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𝐻</m:t>
                      </m:r>
                      <m:acc>
                        <m:accPr>
                          <m:chr m:val="̅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acc>
                        <m:accPr>
                          <m:chr m:val="̅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4184" y="5666028"/>
                <a:ext cx="2872581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120010" y="5158452"/>
            <a:ext cx="8566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Матрица </a:t>
            </a:r>
            <a:r>
              <a:rPr lang="en-US" dirty="0" smtClean="0"/>
              <a:t>H </a:t>
            </a:r>
            <a:r>
              <a:rPr lang="ru-RU" dirty="0" smtClean="0"/>
              <a:t>должна учитывать, что </a:t>
            </a:r>
            <a:r>
              <a:rPr lang="en-US" b="1" dirty="0" err="1" smtClean="0"/>
              <a:t>quadprog</a:t>
            </a:r>
            <a:r>
              <a:rPr lang="en-US" dirty="0" smtClean="0"/>
              <a:t> </a:t>
            </a:r>
            <a:r>
              <a:rPr lang="ru-RU" dirty="0" smtClean="0"/>
              <a:t>предполагает несколько другой вид квадратичной формы: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4825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310" y="197977"/>
            <a:ext cx="8299040" cy="13255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Ограничения на скорость изменения управляющих воздействий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3296227" y="6029047"/>
                <a:ext cx="173521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ru-RU" i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a:rPr lang="ru-RU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ru-RU" i="0">
                              <a:latin typeface="Cambria Math" panose="02040503050406030204" pitchFamily="18" charset="0"/>
                            </a:rPr>
                            <m:t>Δ</m:t>
                          </m:r>
                          <m:acc>
                            <m:accPr>
                              <m:chr m:val="̅"/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6227" y="6029047"/>
                <a:ext cx="1735219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216310" y="1503872"/>
            <a:ext cx="8470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Логика аналогична конструированию векторных неравенств в задаче ММНК с ограничениями. </a:t>
            </a:r>
            <a:r>
              <a:rPr lang="ru-RU" dirty="0" smtClean="0"/>
              <a:t>Ограничение на максимум оценок коэффициентов регрессии в векторной форме имеет вид: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Прямоугольник 9"/>
              <p:cNvSpPr/>
              <p:nvPr/>
            </p:nvSpPr>
            <p:spPr>
              <a:xfrm>
                <a:off x="3296227" y="2427202"/>
                <a:ext cx="3090270" cy="15425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d>
                                <m:dPr>
                                  <m:ctrlPr>
                                    <a:rPr lang="ru-RU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4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ru-RU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ru-RU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e>
                                      <m:e>
                                        <m:r>
                                          <a:rPr lang="ru-RU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  <m:e>
                                        <m:r>
                                          <a:rPr lang="ru-RU" b="0" i="1" smtClean="0">
                                            <a:latin typeface="Cambria Math" panose="02040503050406030204" pitchFamily="18" charset="0"/>
                                          </a:rPr>
                                          <m:t>…</m:t>
                                        </m:r>
                                      </m:e>
                                      <m:e>
                                        <m:r>
                                          <a:rPr lang="ru-RU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ru-RU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  <m:e>
                                        <m:r>
                                          <a:rPr lang="ru-RU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e>
                                      <m:e>
                                        <m:r>
                                          <a:rPr lang="ru-RU" b="0" i="1" smtClean="0">
                                            <a:latin typeface="Cambria Math" panose="02040503050406030204" pitchFamily="18" charset="0"/>
                                          </a:rPr>
                                          <m:t>…</m:t>
                                        </m:r>
                                      </m:e>
                                      <m:e>
                                        <m:r>
                                          <a:rPr lang="ru-RU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ru-RU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⋮</m:t>
                                        </m:r>
                                      </m:e>
                                      <m:e>
                                        <m:r>
                                          <a:rPr lang="ru-RU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⋮</m:t>
                                        </m:r>
                                      </m:e>
                                      <m:e>
                                        <m:r>
                                          <a:rPr lang="ru-RU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⋱</m:t>
                                        </m:r>
                                      </m:e>
                                      <m:e>
                                        <m:r>
                                          <a:rPr lang="ru-RU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⋮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ru-RU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  <m:e>
                                        <m:r>
                                          <a:rPr lang="ru-RU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  <m:e>
                                        <m:r>
                                          <a:rPr lang="ru-RU" b="0" i="1" smtClean="0">
                                            <a:latin typeface="Cambria Math" panose="02040503050406030204" pitchFamily="18" charset="0"/>
                                          </a:rPr>
                                          <m:t>…</m:t>
                                        </m:r>
                                      </m:e>
                                      <m:e>
                                        <m:r>
                                          <a:rPr lang="ru-RU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e>
                          </m:groupChr>
                        </m:e>
                        <m:lim>
                          <m:eqArr>
                            <m:eqArr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единичная </m:t>
                              </m:r>
                            </m:e>
                            <m:e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матрица</m:t>
                              </m:r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𝑚𝑃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𝑚𝑃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</m:e>
                          </m:eqArr>
                        </m:lim>
                      </m:limLow>
                      <m:r>
                        <m:rPr>
                          <m:sty m:val="p"/>
                        </m:rPr>
                        <a:rPr lang="ru-RU" i="0" smtClean="0">
                          <a:latin typeface="Cambria Math" panose="02040503050406030204" pitchFamily="18" charset="0"/>
                        </a:rPr>
                        <m:t>Δ</m:t>
                      </m:r>
                      <m:acc>
                        <m:accPr>
                          <m:chr m:val="̅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ru-RU" i="0">
                              <a:latin typeface="Cambria Math" panose="02040503050406030204" pitchFamily="18" charset="0"/>
                            </a:rPr>
                            <m:t>Δ</m:t>
                          </m:r>
                          <m:acc>
                            <m:accPr>
                              <m:chr m:val="̅"/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6227" y="2427202"/>
                <a:ext cx="3090270" cy="154253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Прямоугольник 10"/>
              <p:cNvSpPr/>
              <p:nvPr/>
            </p:nvSpPr>
            <p:spPr>
              <a:xfrm>
                <a:off x="216310" y="3877111"/>
                <a:ext cx="711944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 smtClean="0"/>
                  <a:t>Перепишем в другой форме, чтобы подчеркнуть структуру вектора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i="0" smtClean="0">
                        <a:latin typeface="Cambria Math" panose="02040503050406030204" pitchFamily="18" charset="0"/>
                      </a:rPr>
                      <m:t>Δ</m:t>
                    </m:r>
                    <m:acc>
                      <m:accPr>
                        <m:chr m:val="̅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310" y="3877111"/>
                <a:ext cx="7119449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685" t="-8197" r="-248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Прямоугольник 12"/>
              <p:cNvSpPr/>
              <p:nvPr/>
            </p:nvSpPr>
            <p:spPr>
              <a:xfrm>
                <a:off x="2487674" y="4246443"/>
                <a:ext cx="4626075" cy="14132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d>
                                <m:dPr>
                                  <m:ctrlPr>
                                    <a:rPr lang="ru-RU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4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ru-RU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ru-RU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b="0" i="0" smtClean="0">
                                                <a:latin typeface="Cambria Math" panose="02040503050406030204" pitchFamily="18" charset="0"/>
                                              </a:rPr>
                                              <m:t>E</m:t>
                                            </m:r>
                                          </m:e>
                                          <m:sub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sub>
                                        </m:sSub>
                                      </m:e>
                                      <m:e>
                                        <m:r>
                                          <a:rPr lang="ru-RU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  <m:e>
                                        <m:r>
                                          <a:rPr lang="ru-RU" b="0" i="1" smtClean="0">
                                            <a:latin typeface="Cambria Math" panose="02040503050406030204" pitchFamily="18" charset="0"/>
                                          </a:rPr>
                                          <m:t>…</m:t>
                                        </m:r>
                                      </m:e>
                                      <m:e>
                                        <m:r>
                                          <a:rPr lang="ru-RU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ru-RU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  <m:e>
                                        <m:sSub>
                                          <m:sSubPr>
                                            <m:ctrlPr>
                                              <a:rPr lang="ru-RU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b="0" i="0" smtClean="0">
                                                <a:latin typeface="Cambria Math" panose="02040503050406030204" pitchFamily="18" charset="0"/>
                                              </a:rPr>
                                              <m:t>E</m:t>
                                            </m:r>
                                          </m:e>
                                          <m:sub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sub>
                                        </m:sSub>
                                      </m:e>
                                      <m:e>
                                        <m:r>
                                          <a:rPr lang="ru-RU" b="0" i="1" smtClean="0">
                                            <a:latin typeface="Cambria Math" panose="02040503050406030204" pitchFamily="18" charset="0"/>
                                          </a:rPr>
                                          <m:t>…</m:t>
                                        </m:r>
                                      </m:e>
                                      <m:e>
                                        <m:r>
                                          <a:rPr lang="ru-RU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ru-RU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⋮</m:t>
                                        </m:r>
                                      </m:e>
                                      <m:e>
                                        <m:r>
                                          <a:rPr lang="ru-RU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⋮</m:t>
                                        </m:r>
                                      </m:e>
                                      <m:e>
                                        <m:r>
                                          <a:rPr lang="ru-RU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⋱</m:t>
                                        </m:r>
                                      </m:e>
                                      <m:e>
                                        <m:r>
                                          <a:rPr lang="ru-RU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⋮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ru-RU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  <m:e>
                                        <m:r>
                                          <a:rPr lang="ru-RU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  <m:e>
                                        <m:r>
                                          <a:rPr lang="ru-RU" b="0" i="1" smtClean="0">
                                            <a:latin typeface="Cambria Math" panose="02040503050406030204" pitchFamily="18" charset="0"/>
                                          </a:rPr>
                                          <m:t>…</m:t>
                                        </m:r>
                                      </m:e>
                                      <m:e>
                                        <m:sSub>
                                          <m:sSubPr>
                                            <m:ctrlPr>
                                              <a:rPr lang="ru-RU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b="0" i="0" smtClean="0">
                                                <a:latin typeface="Cambria Math" panose="02040503050406030204" pitchFamily="18" charset="0"/>
                                              </a:rPr>
                                              <m:t>E</m:t>
                                            </m:r>
                                          </m:e>
                                          <m:sub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groupChr>
                        </m:e>
                        <m:lim>
                          <m:sSub>
                            <m:sSubPr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ru-RU" i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sub>
                          </m:sSub>
                        </m:lim>
                      </m:limLow>
                      <m:r>
                        <m:rPr>
                          <m:sty m:val="p"/>
                        </m:rPr>
                        <a:rPr lang="ru-RU" i="0" smtClean="0">
                          <a:latin typeface="Cambria Math" panose="02040503050406030204" pitchFamily="18" charset="0"/>
                        </a:rPr>
                        <m:t>Δ</m:t>
                      </m:r>
                      <m:acc>
                        <m:accPr>
                          <m:chr m:val="̅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ru-RU" i="0">
                              <a:latin typeface="Cambria Math" panose="02040503050406030204" pitchFamily="18" charset="0"/>
                            </a:rPr>
                            <m:t>Δ</m:t>
                          </m:r>
                          <m:acc>
                            <m:accPr>
                              <m:chr m:val="̅"/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7674" y="4246443"/>
                <a:ext cx="4626075" cy="141327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Прямоугольник 13"/>
          <p:cNvSpPr/>
          <p:nvPr/>
        </p:nvSpPr>
        <p:spPr>
          <a:xfrm>
            <a:off x="266679" y="5659715"/>
            <a:ext cx="49564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 векторном виде получится как всегда коротко: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2613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310" y="197977"/>
            <a:ext cx="8299040" cy="13255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Ограничения на скорость изменения управляющих воздействий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2855209" y="1873204"/>
                <a:ext cx="173521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ru-RU" i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a:rPr lang="ru-RU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ru-RU" i="0">
                              <a:latin typeface="Cambria Math" panose="02040503050406030204" pitchFamily="18" charset="0"/>
                            </a:rPr>
                            <m:t>Δ</m:t>
                          </m:r>
                          <m:acc>
                            <m:accPr>
                              <m:chr m:val="̅"/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5209" y="1873204"/>
                <a:ext cx="1735219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/>
              <p:cNvSpPr/>
              <p:nvPr/>
            </p:nvSpPr>
            <p:spPr>
              <a:xfrm>
                <a:off x="2002892" y="4475630"/>
                <a:ext cx="3592137" cy="608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ru-RU" i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ru-RU" i="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ru-RU" i="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ru-RU" i="0">
                          <a:latin typeface="Cambria Math" panose="02040503050406030204" pitchFamily="18" charset="0"/>
                        </a:rPr>
                        <m:t>   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ru-RU" i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ru-RU" i="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𝑚𝑎𝑥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ru-RU" i="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𝑚𝑖𝑛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2892" y="4475630"/>
                <a:ext cx="3592137" cy="60837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216310" y="1503872"/>
            <a:ext cx="8470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Ограничение на минимум и максимум в векторной форме:</a:t>
            </a:r>
            <a:endParaRPr lang="ru-RU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Прямоугольник 11"/>
              <p:cNvSpPr/>
              <p:nvPr/>
            </p:nvSpPr>
            <p:spPr>
              <a:xfrm>
                <a:off x="2855209" y="2242536"/>
                <a:ext cx="18875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 smtClean="0"/>
                  <a:t>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ru-RU" i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ru-RU" i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ru-RU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ru-RU" i="0">
                            <a:latin typeface="Cambria Math" panose="02040503050406030204" pitchFamily="18" charset="0"/>
                          </a:rPr>
                          <m:t>Δ</m:t>
                        </m:r>
                        <m:acc>
                          <m:accPr>
                            <m:chr m:val="̅"/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</m:sub>
                    </m:sSub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5209" y="2242536"/>
                <a:ext cx="1887504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2581" t="-10000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216310" y="3172703"/>
            <a:ext cx="8470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Все ограничения в одно матричное неравенство: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3188827" y="3733538"/>
                <a:ext cx="140160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ru-RU" i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a:rPr lang="ru-RU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ru-RU" i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8827" y="3733538"/>
                <a:ext cx="1401601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3346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2059"/>
            <a:ext cx="9144000" cy="1325563"/>
          </a:xfrm>
        </p:spPr>
        <p:txBody>
          <a:bodyPr/>
          <a:lstStyle/>
          <a:p>
            <a:r>
              <a:rPr lang="ru-RU" dirty="0" smtClean="0"/>
              <a:t>Ограничения на управляющее воздействие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2870200" y="1563693"/>
                <a:ext cx="1949444" cy="5922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̅"/>
                                    <m:ctrlPr>
                                      <a:rPr lang="ru-RU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</m:acc>
                              </m:e>
                            </m:mr>
                          </m:m>
                        </m:e>
                      </m:d>
                      <m:r>
                        <a:rPr lang="ru-RU" i="0">
                          <a:latin typeface="Cambria Math" panose="02040503050406030204" pitchFamily="18" charset="0"/>
                        </a:rPr>
                        <m:t>≤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̅"/>
                                        <m:ctrlP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𝑚𝑎𝑥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̅"/>
                                        <m:ctrlP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𝑚𝑖𝑛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0200" y="1563693"/>
                <a:ext cx="1949444" cy="59227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241300" y="2328792"/>
                <a:ext cx="7899400" cy="6719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ru-RU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Ограничение на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lang="ru-RU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неявно задается ограничения на приращение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ru-RU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r>
                  <a:rPr lang="ru-RU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Выразим его в явном виде и переформулируем ограничения относительно </a:t>
                </a:r>
                <a:r>
                  <a:rPr lang="en-US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</a:t>
                </a:r>
                <a:r>
                  <a:rPr lang="ru-RU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ru-RU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300" y="2328792"/>
                <a:ext cx="7899400" cy="671915"/>
              </a:xfrm>
              <a:prstGeom prst="rect">
                <a:avLst/>
              </a:prstGeom>
              <a:blipFill rotWithShape="0">
                <a:blip r:embed="rId3"/>
                <a:stretch>
                  <a:fillRect l="-695" t="-3636" r="-695" b="-1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3413291"/>
            <a:ext cx="2184400" cy="35793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9114" y="3047743"/>
            <a:ext cx="4441586" cy="1435357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>
                <a:off x="2006600" y="4892872"/>
                <a:ext cx="3423501" cy="608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ru-RU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</m:e>
                                  <m:sub>
                                    <m:r>
                                      <a:rPr lang="ru-RU" i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ru-RU" i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</m:e>
                                  <m:sub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sub>
                                </m:sSub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</m:mr>
                            <m:mr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</m:e>
                                  <m:sub>
                                    <m:r>
                                      <a:rPr lang="ru-RU" i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ru-RU" i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</m:e>
                                  <m:sub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sub>
                                </m:sSub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</m:mr>
                          </m:m>
                        </m:e>
                      </m:d>
                      <m:r>
                        <a:rPr lang="ru-RU" i="0">
                          <a:latin typeface="Cambria Math" panose="02040503050406030204" pitchFamily="18" charset="0"/>
                        </a:rPr>
                        <m:t>≤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ru-RU" i="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𝑚𝑎𝑥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ru-RU" i="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𝑚𝑖𝑛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6600" y="4892872"/>
                <a:ext cx="3423501" cy="60837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Прямоугольник 8"/>
              <p:cNvSpPr/>
              <p:nvPr/>
            </p:nvSpPr>
            <p:spPr>
              <a:xfrm>
                <a:off x="1968128" y="5710559"/>
                <a:ext cx="3461973" cy="8724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ru-RU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ru-RU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d>
                                <m:dPr>
                                  <m:ctrlPr>
                                    <a:rPr lang="ru-RU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ru-RU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a:rPr lang="ru-RU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sSub>
                                          <m:sSubPr>
                                            <m:ctrlP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𝑀</m:t>
                                            </m:r>
                                          </m:e>
                                          <m:sub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r>
                                          <a:rPr lang="ru-RU" i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𝑀</m:t>
                                            </m:r>
                                          </m:e>
                                          <m:sub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groupChr>
                        </m:e>
                        <m:lim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sub>
                          </m:sSub>
                        </m:lim>
                      </m:limLow>
                      <m:r>
                        <a:rPr lang="ru-RU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≤</m:t>
                      </m:r>
                      <m:limLow>
                        <m:limLow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d>
                                <m:d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ru-RU" i="0">
                                                <a:latin typeface="Cambria Math" panose="02040503050406030204" pitchFamily="18" charset="0"/>
                                              </a:rPr>
                                              <m:t>Δ</m:t>
                                            </m:r>
                                            <m:acc>
                                              <m:accPr>
                                                <m:chr m:val="̅"/>
                                                <m:ctrlPr>
                                                  <a:rPr lang="ru-RU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accPr>
                                              <m:e>
                                                <m:r>
                                                  <a:rPr lang="ru-RU" i="1">
                                                    <a:latin typeface="Cambria Math" panose="02040503050406030204" pitchFamily="18" charset="0"/>
                                                  </a:rPr>
                                                  <m:t>𝑢</m:t>
                                                </m:r>
                                              </m:e>
                                            </m:acc>
                                          </m:e>
                                          <m:sub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𝑚𝑎𝑥</m:t>
                                            </m:r>
                                          </m:sub>
                                        </m:sSub>
                                        <m:r>
                                          <a:rPr lang="ru-RU" i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𝑀</m:t>
                                            </m:r>
                                          </m:e>
                                          <m:sub>
                                            <m:r>
                                              <a:rPr lang="ru-RU" i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sub>
                                        </m:sSub>
                                        <m:sSub>
                                          <m:sSubPr>
                                            <m:ctrlP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</m:e>
                                          <m:sub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  <m:r>
                                              <a:rPr lang="ru-RU" i="0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r>
                                          <a:rPr lang="ru-RU" i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ru-RU" i="0">
                                                <a:latin typeface="Cambria Math" panose="02040503050406030204" pitchFamily="18" charset="0"/>
                                              </a:rPr>
                                              <m:t>Δ</m:t>
                                            </m:r>
                                            <m:acc>
                                              <m:accPr>
                                                <m:chr m:val="̅"/>
                                                <m:ctrlPr>
                                                  <a:rPr lang="ru-RU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accPr>
                                              <m:e>
                                                <m:r>
                                                  <a:rPr lang="ru-RU" i="1">
                                                    <a:latin typeface="Cambria Math" panose="02040503050406030204" pitchFamily="18" charset="0"/>
                                                  </a:rPr>
                                                  <m:t>𝑢</m:t>
                                                </m:r>
                                              </m:e>
                                            </m:acc>
                                          </m:e>
                                          <m:sub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𝑚𝑖𝑛</m:t>
                                            </m:r>
                                          </m:sub>
                                        </m:sSub>
                                        <m:r>
                                          <a:rPr lang="ru-RU" i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sSub>
                                          <m:sSubPr>
                                            <m:ctrlP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𝑀</m:t>
                                            </m:r>
                                          </m:e>
                                          <m:sub>
                                            <m:r>
                                              <a:rPr lang="ru-RU" i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sub>
                                        </m:sSub>
                                        <m:sSub>
                                          <m:sSubPr>
                                            <m:ctrlP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</m:e>
                                          <m:sub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  <m:r>
                                              <a:rPr lang="ru-RU" i="0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groupChr>
                        </m:e>
                        <m:lim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sub>
                          </m:sSub>
                        </m:lim>
                      </m:limLow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8128" y="5710559"/>
                <a:ext cx="3461973" cy="87248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41300" y="1309888"/>
            <a:ext cx="1286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Имеет вид: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41300" y="4483100"/>
            <a:ext cx="2338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Подставим и получим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5727700" y="5823634"/>
                <a:ext cx="3528439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В ограничение вошло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ru-RU" i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ru-RU" dirty="0" smtClean="0"/>
                  <a:t>. В момент </a:t>
                </a:r>
                <a:r>
                  <a:rPr lang="en-US" dirty="0" smtClean="0"/>
                  <a:t>k </a:t>
                </a:r>
                <a:r>
                  <a:rPr lang="ru-RU" dirty="0" smtClean="0"/>
                  <a:t>оно уже в прошлом, т.е. константа</a:t>
                </a:r>
                <a:endParaRPr lang="ru-RU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7700" y="5823634"/>
                <a:ext cx="3528439" cy="923330"/>
              </a:xfrm>
              <a:prstGeom prst="rect">
                <a:avLst/>
              </a:prstGeom>
              <a:blipFill rotWithShape="0">
                <a:blip r:embed="rId8"/>
                <a:stretch>
                  <a:fillRect l="-1557" t="-3289" r="-1730" b="-92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7977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/>
          <a:lstStyle/>
          <a:p>
            <a:r>
              <a:rPr lang="ru-RU" dirty="0" smtClean="0"/>
              <a:t>Ограничение на регулируемую величину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1769234" y="1679220"/>
                <a:ext cx="1916550" cy="5927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̅"/>
                                    <m:ctrlPr>
                                      <a:rPr lang="ru-RU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</m:acc>
                              </m:e>
                            </m:mr>
                          </m:m>
                        </m:e>
                      </m:d>
                      <m:r>
                        <a:rPr lang="ru-RU" i="0">
                          <a:latin typeface="Cambria Math" panose="02040503050406030204" pitchFamily="18" charset="0"/>
                        </a:rPr>
                        <m:t>≤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̅"/>
                                        <m:ctrlP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𝑚𝑎𝑥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̅"/>
                                        <m:ctrlP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𝑚𝑖𝑛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9234" y="1679220"/>
                <a:ext cx="1916550" cy="59272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41300" y="1309888"/>
            <a:ext cx="1286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Имеет вид: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6999" y="2440937"/>
            <a:ext cx="27444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Снова учтем зависимость </a:t>
            </a:r>
            <a:endParaRPr lang="ru-RU" dirty="0"/>
          </a:p>
        </p:txBody>
      </p:sp>
      <p:pic>
        <p:nvPicPr>
          <p:cNvPr id="7" name="Рисунок 6" descr="http://matlab.exponenta.ru/modelpredict/book1/images_1_3/img050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568" y="2979260"/>
            <a:ext cx="1430532" cy="25924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>
                <a:off x="1978209" y="3830718"/>
                <a:ext cx="2778645" cy="6045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  <m:sSub>
                                  <m:sSubPr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  <m:sSub>
                                  <m:sSubPr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</m:acc>
                              </m:e>
                            </m:mr>
                          </m:m>
                        </m:e>
                      </m:d>
                      <m:r>
                        <a:rPr lang="ru-RU" i="0">
                          <a:latin typeface="Cambria Math" panose="02040503050406030204" pitchFamily="18" charset="0"/>
                        </a:rPr>
                        <m:t>≤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̅"/>
                                        <m:ctrlP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𝑚𝑎𝑥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̅"/>
                                        <m:ctrlP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𝑚𝑖𝑛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8209" y="3830718"/>
                <a:ext cx="2778645" cy="60458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/>
          <p:cNvSpPr/>
          <p:nvPr/>
        </p:nvSpPr>
        <p:spPr>
          <a:xfrm>
            <a:off x="396999" y="3461386"/>
            <a:ext cx="10572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Получим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Прямоугольник 9"/>
              <p:cNvSpPr/>
              <p:nvPr/>
            </p:nvSpPr>
            <p:spPr>
              <a:xfrm>
                <a:off x="1978209" y="4558651"/>
                <a:ext cx="2815321" cy="8971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ru-RU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ru-RU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d>
                                <m:dPr>
                                  <m:ctrlPr>
                                    <a:rPr lang="ru-RU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ru-RU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a:rPr lang="ru-RU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𝑀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ru-RU" i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𝑀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e>
                          </m:groupChr>
                        </m:e>
                        <m:lim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lim>
                      </m:limLow>
                      <m:acc>
                        <m:accPr>
                          <m:chr m:val="̅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ru-RU" i="0">
                          <a:latin typeface="Cambria Math" panose="02040503050406030204" pitchFamily="18" charset="0"/>
                        </a:rPr>
                        <m:t>≤</m:t>
                      </m:r>
                      <m:limLow>
                        <m:limLow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d>
                                <m:d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acc>
                                              <m:accPr>
                                                <m:chr m:val="̅"/>
                                                <m:ctrlPr>
                                                  <a:rPr lang="ru-RU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accPr>
                                              <m:e>
                                                <m:r>
                                                  <a:rPr lang="ru-RU" i="1">
                                                    <a:latin typeface="Cambria Math" panose="02040503050406030204" pitchFamily="18" charset="0"/>
                                                  </a:rPr>
                                                  <m:t>𝑦</m:t>
                                                </m:r>
                                              </m:e>
                                            </m:acc>
                                          </m:e>
                                          <m:sub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𝑚𝑎𝑥</m:t>
                                            </m:r>
                                          </m:sub>
                                        </m:sSub>
                                        <m:r>
                                          <a:rPr lang="ru-RU" i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  <m:sSub>
                                          <m:sSubPr>
                                            <m:ctrlP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𝑝</m:t>
                                            </m:r>
                                          </m:e>
                                          <m:sub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r>
                                          <a:rPr lang="ru-RU" i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acc>
                                              <m:accPr>
                                                <m:chr m:val="̅"/>
                                                <m:ctrlPr>
                                                  <a:rPr lang="ru-RU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accPr>
                                              <m:e>
                                                <m:r>
                                                  <a:rPr lang="ru-RU" i="1">
                                                    <a:latin typeface="Cambria Math" panose="02040503050406030204" pitchFamily="18" charset="0"/>
                                                  </a:rPr>
                                                  <m:t>𝑦</m:t>
                                                </m:r>
                                              </m:e>
                                            </m:acc>
                                          </m:e>
                                          <m:sub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𝑚𝑖𝑛</m:t>
                                            </m:r>
                                          </m:sub>
                                        </m:sSub>
                                        <m:r>
                                          <a:rPr lang="ru-RU" i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  <m:sSub>
                                          <m:sSubPr>
                                            <m:ctrlP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𝑝</m:t>
                                            </m:r>
                                          </m:e>
                                          <m:sub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groupChr>
                        </m:e>
                        <m:lim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lim>
                      </m:limLow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8209" y="4558651"/>
                <a:ext cx="2815321" cy="89710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Прямоугольник 10"/>
              <p:cNvSpPr/>
              <p:nvPr/>
            </p:nvSpPr>
            <p:spPr>
              <a:xfrm>
                <a:off x="2509373" y="5652096"/>
                <a:ext cx="1176411" cy="3912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ru-RU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9373" y="5652096"/>
                <a:ext cx="1176411" cy="391261"/>
              </a:xfrm>
              <a:prstGeom prst="rect">
                <a:avLst/>
              </a:prstGeom>
              <a:blipFill rotWithShape="0">
                <a:blip r:embed="rId6"/>
                <a:stretch>
                  <a:fillRect b="-46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4303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766890"/>
              </p:ext>
            </p:extLst>
          </p:nvPr>
        </p:nvGraphicFramePr>
        <p:xfrm>
          <a:off x="285750" y="2493274"/>
          <a:ext cx="8743950" cy="2866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7120"/>
                <a:gridCol w="4906830"/>
              </a:tblGrid>
              <a:tr h="143306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3306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123179"/>
            <a:ext cx="7886700" cy="892821"/>
          </a:xfrm>
        </p:spPr>
        <p:txBody>
          <a:bodyPr/>
          <a:lstStyle/>
          <a:p>
            <a:r>
              <a:rPr lang="ru-RU" dirty="0" smtClean="0"/>
              <a:t>Соберем все вместе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567" y="3092001"/>
            <a:ext cx="3384494" cy="389983"/>
          </a:xfrm>
          <a:prstGeom prst="rect">
            <a:avLst/>
          </a:prstGeom>
        </p:spPr>
      </p:pic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100" y="2814347"/>
            <a:ext cx="4593908" cy="910801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/>
              <p:cNvSpPr/>
              <p:nvPr/>
            </p:nvSpPr>
            <p:spPr>
              <a:xfrm>
                <a:off x="1936518" y="4470695"/>
                <a:ext cx="94666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6518" y="4470695"/>
                <a:ext cx="946669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85750" y="1107914"/>
            <a:ext cx="8064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Астатическая задача </a:t>
            </a:r>
            <a:r>
              <a:rPr lang="en-US" dirty="0" smtClean="0"/>
              <a:t>MPC</a:t>
            </a:r>
            <a:r>
              <a:rPr lang="ru-RU" dirty="0" smtClean="0"/>
              <a:t> с ограничениями в форме квадратичного программирования: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>
                <a:off x="5286692" y="4046220"/>
                <a:ext cx="2069477" cy="12182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d>
                                <m:dPr>
                                  <m:ctrlPr>
                                    <a:rPr lang="ru-RU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𝐴</m:t>
                                            </m:r>
                                          </m:e>
                                          <m:sub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ru-RU" i="0">
                                                <a:latin typeface="Cambria Math" panose="02040503050406030204" pitchFamily="18" charset="0"/>
                                              </a:rPr>
                                              <m:t>Δ</m:t>
                                            </m:r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𝐴</m:t>
                                            </m:r>
                                          </m:e>
                                          <m:sub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𝐴</m:t>
                                            </m:r>
                                          </m:e>
                                          <m:sub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groupChr>
                        </m:e>
                        <m:li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lim>
                      </m:limLow>
                      <m:r>
                        <a:rPr lang="ru-RU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≤</m:t>
                      </m:r>
                      <m:limLow>
                        <m:limLow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d>
                                <m:dPr>
                                  <m:ctrlPr>
                                    <a:rPr lang="ru-RU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</m:e>
                                          <m:sub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ru-RU" i="0">
                                                <a:latin typeface="Cambria Math" panose="02040503050406030204" pitchFamily="18" charset="0"/>
                                              </a:rPr>
                                              <m:t>Δ</m:t>
                                            </m:r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</m:e>
                                          <m:sub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</m:e>
                                          <m:sub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groupChr>
                        </m:e>
                        <m:li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lim>
                      </m:limLow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6692" y="4046220"/>
                <a:ext cx="2069477" cy="121828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67964" y="2629681"/>
            <a:ext cx="184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Критерий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67964" y="4051360"/>
            <a:ext cx="184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Ограничения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103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8901"/>
            <a:ext cx="9144000" cy="863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Зачем нужны ограничения и какие они бывают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006" y="1086124"/>
            <a:ext cx="7540677" cy="577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54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с ограничениями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2116" y="1825625"/>
            <a:ext cx="8053234" cy="4351338"/>
          </a:xfrm>
        </p:spPr>
        <p:txBody>
          <a:bodyPr/>
          <a:lstStyle/>
          <a:p>
            <a:r>
              <a:rPr lang="ru-RU" dirty="0" smtClean="0"/>
              <a:t>Имеет смысл задавать ограничения 3-х типов: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dirty="0" smtClean="0"/>
              <a:t>на диапазон разрешенных управляющих воздействий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dirty="0" smtClean="0"/>
              <a:t>на скорость изменения управляющих воздействий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dirty="0" smtClean="0"/>
              <a:t>на допустимый диапазон регулируемой величины</a:t>
            </a:r>
          </a:p>
        </p:txBody>
      </p:sp>
    </p:spTree>
    <p:extLst>
      <p:ext uri="{BB962C8B-B14F-4D97-AF65-F5344CB8AC3E}">
        <p14:creationId xmlns:p14="http://schemas.microsoft.com/office/powerpoint/2010/main" val="2380729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7939" y="0"/>
            <a:ext cx="8242937" cy="1325563"/>
          </a:xfrm>
        </p:spPr>
        <p:txBody>
          <a:bodyPr/>
          <a:lstStyle/>
          <a:p>
            <a:r>
              <a:rPr lang="ru-RU" dirty="0" smtClean="0"/>
              <a:t>Обзор астатической </a:t>
            </a:r>
            <a:r>
              <a:rPr lang="en-US" dirty="0" smtClean="0"/>
              <a:t>MPC-</a:t>
            </a:r>
            <a:r>
              <a:rPr lang="ru-RU" dirty="0" smtClean="0"/>
              <a:t>задачи</a:t>
            </a:r>
            <a:r>
              <a:rPr lang="en-US" dirty="0" smtClean="0"/>
              <a:t> </a:t>
            </a:r>
            <a:r>
              <a:rPr lang="ru-RU" dirty="0" smtClean="0"/>
              <a:t>без ограничений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316" y="2024997"/>
            <a:ext cx="5487033" cy="90267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181016" y="1577978"/>
                <a:ext cx="880163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600" dirty="0" smtClean="0"/>
                  <a:t>Рассмотренный астатический </a:t>
                </a:r>
                <a:r>
                  <a:rPr lang="en-US" sz="1600" dirty="0" smtClean="0"/>
                  <a:t>MPC</a:t>
                </a:r>
                <a:r>
                  <a:rPr lang="ru-RU" sz="1600" dirty="0" smtClean="0"/>
                  <a:t>-регулятор минимизирует функционал качества</a:t>
                </a:r>
                <a:r>
                  <a:rPr lang="en-US" sz="1600" dirty="0" smtClean="0"/>
                  <a:t> </a:t>
                </a:r>
                <a:r>
                  <a:rPr lang="ru-RU" sz="1600" dirty="0" smtClean="0"/>
                  <a:t>относительно приращений управления </a:t>
                </a:r>
                <a14:m>
                  <m:oMath xmlns:m="http://schemas.openxmlformats.org/officeDocument/2006/math">
                    <m:r>
                      <a:rPr lang="ru-RU" sz="1600" i="1" smtClean="0">
                        <a:latin typeface="Cambria Math" panose="02040503050406030204" pitchFamily="18" charset="0"/>
                      </a:rPr>
                      <m:t>∆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endParaRPr lang="ru-RU" sz="1600" dirty="0"/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016" y="1577978"/>
                <a:ext cx="8801634" cy="584775"/>
              </a:xfrm>
              <a:prstGeom prst="rect">
                <a:avLst/>
              </a:prstGeom>
              <a:blipFill rotWithShape="0">
                <a:blip r:embed="rId3"/>
                <a:stretch>
                  <a:fillRect l="-416" t="-3125" r="-346" b="-12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Прямоугольник 15"/>
              <p:cNvSpPr/>
              <p:nvPr/>
            </p:nvSpPr>
            <p:spPr>
              <a:xfrm>
                <a:off x="822404" y="3161595"/>
                <a:ext cx="1909625" cy="11881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acc>
                                <m:accPr>
                                  <m:chr m:val="̅"/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</m:groupChr>
                        </m:e>
                        <m:li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𝑟𝑃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1]</m:t>
                          </m:r>
                        </m:lim>
                      </m:limLow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⃗"/>
                                            <m:ctrlP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𝑟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  <m:r>
                                          <a:rPr lang="ru-RU" i="0">
                                            <a:latin typeface="Cambria Math" panose="02040503050406030204" pitchFamily="18" charset="0"/>
                                          </a:rPr>
                                          <m:t>+1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⃗"/>
                                            <m:ctrlP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𝑟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  <m:r>
                                          <a:rPr lang="ru-RU" i="0">
                                            <a:latin typeface="Cambria Math" panose="02040503050406030204" pitchFamily="18" charset="0"/>
                                          </a:rPr>
                                          <m:t>+2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r>
                                      <a:rPr lang="ru-RU" i="0">
                                        <a:latin typeface="Cambria Math" panose="02040503050406030204" pitchFamily="18" charset="0"/>
                                      </a:rPr>
                                      <m:t>⋮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404" y="3161595"/>
                <a:ext cx="1909625" cy="118814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Прямоугольник 16"/>
              <p:cNvSpPr/>
              <p:nvPr/>
            </p:nvSpPr>
            <p:spPr>
              <a:xfrm>
                <a:off x="2958089" y="3161595"/>
                <a:ext cx="1948867" cy="11891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acc>
                                <m:accPr>
                                  <m:chr m:val="̅"/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</m:acc>
                            </m:e>
                          </m:groupChr>
                        </m:e>
                        <m:li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1]</m:t>
                          </m:r>
                        </m:lim>
                      </m:limLow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⃗"/>
                                            <m:ctrlP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𝑧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  <m:r>
                                          <a:rPr lang="ru-RU" i="0">
                                            <a:latin typeface="Cambria Math" panose="02040503050406030204" pitchFamily="18" charset="0"/>
                                          </a:rPr>
                                          <m:t>+1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⃗"/>
                                            <m:ctrlP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𝑧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  <m:r>
                                          <a:rPr lang="ru-RU" i="0">
                                            <a:latin typeface="Cambria Math" panose="02040503050406030204" pitchFamily="18" charset="0"/>
                                          </a:rPr>
                                          <m:t>+2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r>
                                      <a:rPr lang="ru-RU" i="0">
                                        <a:latin typeface="Cambria Math" panose="02040503050406030204" pitchFamily="18" charset="0"/>
                                      </a:rPr>
                                      <m:t>⋮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8089" y="3161595"/>
                <a:ext cx="1948867" cy="118917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Прямоугольник 17"/>
              <p:cNvSpPr/>
              <p:nvPr/>
            </p:nvSpPr>
            <p:spPr>
              <a:xfrm>
                <a:off x="5385457" y="3144749"/>
                <a:ext cx="2245999" cy="11881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acc>
                                <m:accPr>
                                  <m:chr m:val="̅"/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</m:groupChr>
                        </m:e>
                        <m:li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1]</m:t>
                          </m:r>
                        </m:lim>
                      </m:limLow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⃗"/>
                                            <m:ctrlP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𝑣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⃗"/>
                                            <m:ctrlP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𝑣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  <m:r>
                                          <a:rPr lang="ru-RU" i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ru-RU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r>
                                      <a:rPr lang="ru-RU" i="0">
                                        <a:latin typeface="Cambria Math" panose="02040503050406030204" pitchFamily="18" charset="0"/>
                                      </a:rPr>
                                      <m:t>⋮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  <m:r>
                                    <a:rPr lang="ru-RU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5457" y="3144749"/>
                <a:ext cx="2245999" cy="118814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Прямоугольник 18"/>
              <p:cNvSpPr/>
              <p:nvPr/>
            </p:nvSpPr>
            <p:spPr>
              <a:xfrm>
                <a:off x="5561017" y="4239122"/>
                <a:ext cx="94743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∆</m:t>
                      </m:r>
                      <m:acc>
                        <m:accPr>
                          <m:chr m:val="̅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1017" y="4239122"/>
                <a:ext cx="947439" cy="369332"/>
              </a:xfrm>
              <a:prstGeom prst="rect">
                <a:avLst/>
              </a:prstGeom>
              <a:blipFill rotWithShape="0">
                <a:blip r:embed="rId7"/>
                <a:stretch>
                  <a:fillRect r="-217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Прямоугольник 19"/>
              <p:cNvSpPr/>
              <p:nvPr/>
            </p:nvSpPr>
            <p:spPr>
              <a:xfrm>
                <a:off x="1725753" y="5409531"/>
                <a:ext cx="436046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</m:d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̅"/>
                                  <m:ctrlPr>
                                    <a:rPr lang="ru-RU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</m:acc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ru-RU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</m:d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̅"/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ru-RU" i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̅"/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</a:rPr>
                        <m:t>𝑄</m:t>
                      </m:r>
                      <m:acc>
                        <m:accPr>
                          <m:chr m:val="̅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5753" y="5409531"/>
                <a:ext cx="4360468" cy="369332"/>
              </a:xfrm>
              <a:prstGeom prst="rect">
                <a:avLst/>
              </a:prstGeom>
              <a:blipFill rotWithShape="0">
                <a:blip r:embed="rId8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Прямоугольник 20"/>
              <p:cNvSpPr/>
              <p:nvPr/>
            </p:nvSpPr>
            <p:spPr>
              <a:xfrm>
                <a:off x="3080149" y="4239122"/>
                <a:ext cx="79399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0149" y="4239122"/>
                <a:ext cx="793999" cy="369332"/>
              </a:xfrm>
              <a:prstGeom prst="rect">
                <a:avLst/>
              </a:prstGeom>
              <a:blipFill rotWithShape="0">
                <a:blip r:embed="rId9"/>
                <a:stretch>
                  <a:fillRect r="-26718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Прямоугольник 21"/>
          <p:cNvSpPr/>
          <p:nvPr/>
        </p:nvSpPr>
        <p:spPr>
          <a:xfrm>
            <a:off x="77284" y="2883098"/>
            <a:ext cx="88016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В векторном виде критерий </a:t>
            </a:r>
            <a:r>
              <a:rPr lang="ru-RU" sz="1600" dirty="0" smtClean="0"/>
              <a:t>примет </a:t>
            </a:r>
            <a:r>
              <a:rPr lang="ru-RU" sz="1600" dirty="0" smtClean="0"/>
              <a:t>вид:</a:t>
            </a:r>
            <a:endParaRPr lang="ru-RU" sz="1600" dirty="0"/>
          </a:p>
        </p:txBody>
      </p:sp>
      <p:pic>
        <p:nvPicPr>
          <p:cNvPr id="23" name="Рисунок 122" descr="http://matlab.exponenta.ru/modelpredict/book1/images_1_2/image055.gi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332" y="4566820"/>
            <a:ext cx="3205632" cy="308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Рисунок 121" descr="http://matlab.exponenta.ru/modelpredict/book1/images_1_2/image056.gi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332" y="4973713"/>
            <a:ext cx="3068640" cy="295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77284" y="5851675"/>
                <a:ext cx="880163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dirty="0" smtClean="0"/>
                  <a:t>Чтобы получить решение, требуется явно выразить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ru-RU" dirty="0" smtClean="0"/>
                  <a:t> через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ru-RU" dirty="0" smtClean="0"/>
                  <a:t>. Для этого надо вспомнить о новой прогнозирующей модели, записанной относительно приращений управления</a:t>
                </a:r>
                <a:endParaRPr lang="ru-RU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84" y="5851675"/>
                <a:ext cx="8801634" cy="923330"/>
              </a:xfrm>
              <a:prstGeom prst="rect">
                <a:avLst/>
              </a:prstGeom>
              <a:blipFill rotWithShape="0">
                <a:blip r:embed="rId12"/>
                <a:stretch>
                  <a:fillRect l="-623" t="-3974" r="-554" b="-99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6740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511" y="1"/>
            <a:ext cx="8801634" cy="1160206"/>
          </a:xfrm>
        </p:spPr>
        <p:txBody>
          <a:bodyPr>
            <a:normAutofit/>
          </a:bodyPr>
          <a:lstStyle/>
          <a:p>
            <a:r>
              <a:rPr lang="ru-RU" dirty="0" smtClean="0"/>
              <a:t>Прогноз для модели в приращениях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1970598" y="1381995"/>
                <a:ext cx="3569247" cy="7820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d>
                                <m:dPr>
                                  <m:ctrlPr>
                                    <a:rPr lang="ru-RU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ru-RU" sz="16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ru-RU" sz="16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ru-RU" sz="1600" i="1" smtClean="0">
                                                <a:latin typeface="Cambria Math" panose="02040503050406030204" pitchFamily="18" charset="0"/>
                                              </a:rPr>
                                              <m:t>∆</m:t>
                                            </m:r>
                                            <m:r>
                                              <a:rPr lang="ru-RU" sz="1600" i="1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b>
                                            <m:r>
                                              <a:rPr lang="ru-RU" sz="1600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  <m:r>
                                              <a:rPr lang="ru-RU" sz="1600" i="0">
                                                <a:latin typeface="Cambria Math" panose="02040503050406030204" pitchFamily="18" charset="0"/>
                                              </a:rPr>
                                              <m:t>+1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ru-RU" sz="16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6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e>
                                          <m:sub>
                                            <m:r>
                                              <a:rPr lang="ru-RU" sz="1600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  <m:r>
                                              <a:rPr lang="ru-RU" sz="1600" i="0">
                                                <a:latin typeface="Cambria Math" panose="02040503050406030204" pitchFamily="18" charset="0"/>
                                              </a:rPr>
                                              <m:t>+1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groupChr>
                        </m:e>
                        <m:lim>
                          <m:sSub>
                            <m:sSubPr>
                              <m:ctrlPr>
                                <a:rPr lang="ru-RU" sz="16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ru-RU" sz="1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ru-RU" sz="1600" i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</m:lim>
                      </m:limLow>
                      <m:r>
                        <a:rPr lang="ru-RU" sz="1600" i="0">
                          <a:latin typeface="Cambria Math" panose="020405030504060302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d>
                                <m:dPr>
                                  <m:ctrlPr>
                                    <a:rPr lang="ru-RU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ru-RU" sz="16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a:rPr lang="ru-RU" sz="1600" i="1" smtClean="0"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e>
                                      <m:e>
                                        <m:r>
                                          <a:rPr lang="en-US" sz="1600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sz="1600" b="0" i="1" smtClean="0">
                                            <a:latin typeface="Cambria Math" panose="02040503050406030204" pitchFamily="18" charset="0"/>
                                          </a:rPr>
                                          <m:t>𝐶𝐴</m:t>
                                        </m:r>
                                      </m:e>
                                      <m:e>
                                        <m:r>
                                          <a:rPr lang="en-US" sz="1600" b="0" i="1" smtClean="0">
                                            <a:latin typeface="Cambria Math" panose="02040503050406030204" pitchFamily="18" charset="0"/>
                                          </a:rPr>
                                          <m:t>𝐸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e>
                          </m:groupChr>
                        </m:e>
                        <m:lim>
                          <m:bar>
                            <m:barPr>
                              <m:pos m:val="top"/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bar>
                        </m:lim>
                      </m:limLow>
                      <m:limLow>
                        <m:limLow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d>
                                <m:dPr>
                                  <m:ctrlPr>
                                    <a:rPr lang="ru-RU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ru-RU" sz="16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ru-RU" sz="16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ru-RU" sz="1600" i="1" smtClean="0">
                                                <a:latin typeface="Cambria Math" panose="02040503050406030204" pitchFamily="18" charset="0"/>
                                              </a:rPr>
                                              <m:t>∆</m:t>
                                            </m:r>
                                            <m:r>
                                              <a:rPr lang="ru-RU" sz="1600" i="1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b>
                                            <m:r>
                                              <a:rPr lang="ru-RU" sz="1600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ru-RU" sz="16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6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e>
                                          <m:sub>
                                            <m:r>
                                              <a:rPr lang="ru-RU" sz="1600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groupChr>
                        </m:e>
                        <m:lim>
                          <m:sSub>
                            <m:sSubPr>
                              <m:ctrlPr>
                                <a:rPr lang="ru-RU" sz="16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ru-RU" sz="1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lim>
                      </m:limLow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limLow>
                        <m:limLow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d>
                                <m:dPr>
                                  <m:ctrlPr>
                                    <a:rPr lang="ru-RU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ru-RU" sz="16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a:rPr lang="en-US" sz="1600" b="0" i="1" smtClean="0">
                                            <a:latin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sz="1600" i="1" smtClean="0">
                                            <a:latin typeface="Cambria Math" panose="02040503050406030204" pitchFamily="18" charset="0"/>
                                          </a:rPr>
                                          <m:t>𝐶</m:t>
                                        </m:r>
                                        <m:r>
                                          <a:rPr lang="en-US" sz="1600" b="0" i="1" smtClean="0">
                                            <a:latin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e>
                          </m:groupChr>
                        </m:e>
                        <m:lim>
                          <m:bar>
                            <m:barPr>
                              <m:pos m:val="top"/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bar>
                        </m:lim>
                      </m:limLow>
                      <m:limLow>
                        <m:limLow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a:rPr lang="ru-RU" sz="1600" i="1" smtClean="0">
                                  <a:latin typeface="Cambria Math" panose="02040503050406030204" pitchFamily="18" charset="0"/>
                                </a:rPr>
                                <m:t>∆</m:t>
                              </m:r>
                              <m:sSub>
                                <m:sSubPr>
                                  <m:ctrlPr>
                                    <a:rPr lang="ru-RU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ru-RU" sz="16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groupChr>
                        </m:e>
                        <m:lim>
                          <m:sSub>
                            <m:sSubPr>
                              <m:ctrlPr>
                                <a:rPr lang="ru-RU" sz="16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u-RU" sz="1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lim>
                      </m:limLow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0598" y="1381995"/>
                <a:ext cx="3569247" cy="782074"/>
              </a:xfrm>
              <a:prstGeom prst="rect">
                <a:avLst/>
              </a:prstGeom>
              <a:blipFill rotWithShape="0">
                <a:blip r:embed="rId2"/>
                <a:stretch>
                  <a:fillRect r="-249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118511" y="990930"/>
            <a:ext cx="88016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На основе исходной прогнозирующей модели объекта управления вводится модель относительно приращений</a:t>
            </a:r>
            <a:endParaRPr lang="ru-RU" sz="1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18511" y="2164069"/>
            <a:ext cx="88016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Построим прогноз вектора измерений как функцию от </a:t>
            </a:r>
            <a:r>
              <a:rPr lang="en-US" sz="1600" dirty="0" smtClean="0"/>
              <a:t>v</a:t>
            </a:r>
            <a:r>
              <a:rPr lang="ru-RU" sz="1600" dirty="0" smtClean="0"/>
              <a:t>. Аналогичную задачу для </a:t>
            </a:r>
            <a:r>
              <a:rPr lang="en-US" sz="1600" dirty="0" smtClean="0"/>
              <a:t>y(u) </a:t>
            </a:r>
            <a:r>
              <a:rPr lang="ru-RU" sz="1600" dirty="0" smtClean="0"/>
              <a:t>мы уже решали:</a:t>
            </a:r>
            <a:endParaRPr lang="ru-RU" sz="1600" dirty="0"/>
          </a:p>
        </p:txBody>
      </p:sp>
      <p:pic>
        <p:nvPicPr>
          <p:cNvPr id="14" name="Рисунок 13" descr="http://matlab.exponenta.ru/modelpredict/book1/images_1_2/image057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081" y="2714543"/>
            <a:ext cx="5361230" cy="12913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Рисунок 14" descr="http://matlab.exponenta.ru/modelpredict/book1/images_1_2/image058.gi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229" y="4456042"/>
            <a:ext cx="1443507" cy="3499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Рисунок 16" descr="http://matlab.exponenta.ru/modelpredict/book1/images_1_2/image060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182" y="4929052"/>
            <a:ext cx="3065172" cy="12802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Рисунок 17" descr="http://matlab.exponenta.ru/modelpredict/book1/images_1_2/image059.gif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11" y="4929052"/>
            <a:ext cx="1154694" cy="1332783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TextBox 19"/>
          <p:cNvSpPr txBox="1"/>
          <p:nvPr/>
        </p:nvSpPr>
        <p:spPr>
          <a:xfrm>
            <a:off x="266512" y="4099110"/>
            <a:ext cx="2521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 векторном виде для </a:t>
            </a:r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139815" y="4098133"/>
            <a:ext cx="3780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 аналогии в векторном виде для </a:t>
            </a:r>
            <a:r>
              <a:rPr lang="en-US" dirty="0" smtClean="0"/>
              <a:t>z</a:t>
            </a:r>
            <a:endParaRPr lang="ru-RU" dirty="0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15823" y="4929004"/>
            <a:ext cx="1035993" cy="1210476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70154" y="4963759"/>
            <a:ext cx="2949991" cy="1175721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56159" y="4486143"/>
            <a:ext cx="1408324" cy="28665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4639614" y="6231687"/>
            <a:ext cx="4425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rgbClr val="FF0000"/>
                </a:solidFill>
              </a:rPr>
              <a:t>матрицы </a:t>
            </a:r>
            <a:r>
              <a:rPr lang="en-US" b="1" u="sng" dirty="0" smtClean="0">
                <a:solidFill>
                  <a:srgbClr val="FF0000"/>
                </a:solidFill>
              </a:rPr>
              <a:t>L, M </a:t>
            </a:r>
            <a:r>
              <a:rPr lang="ru-RU" b="1" u="sng" dirty="0" smtClean="0">
                <a:solidFill>
                  <a:srgbClr val="FF0000"/>
                </a:solidFill>
              </a:rPr>
              <a:t>считаются точно так же, но с учетом новых </a:t>
            </a:r>
            <a:r>
              <a:rPr lang="en-US" b="1" u="sng" dirty="0" smtClean="0">
                <a:solidFill>
                  <a:srgbClr val="FF0000"/>
                </a:solidFill>
              </a:rPr>
              <a:t>A, B, C</a:t>
            </a:r>
            <a:endParaRPr lang="ru-RU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516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758" y="319132"/>
            <a:ext cx="7886700" cy="71489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 </a:t>
            </a:r>
            <a:r>
              <a:rPr lang="ru-RU" dirty="0" smtClean="0"/>
              <a:t>астатической задачи </a:t>
            </a:r>
            <a:r>
              <a:rPr lang="en-US" dirty="0" smtClean="0"/>
              <a:t>MPC </a:t>
            </a:r>
            <a:r>
              <a:rPr lang="ru-RU" dirty="0" smtClean="0"/>
              <a:t>без ограничений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8974" y="1325401"/>
            <a:ext cx="8186484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50" dirty="0"/>
              <a:t>Учитывая векторное выражение для зависимости прогноза от управления</a:t>
            </a:r>
            <a:endParaRPr lang="ru-RU" sz="135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78974" y="1924079"/>
            <a:ext cx="8186484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50" dirty="0"/>
              <a:t>запишем критерий управления как функцию только от управления </a:t>
            </a:r>
            <a:r>
              <a:rPr lang="en-US" sz="1350" dirty="0" smtClean="0"/>
              <a:t>v</a:t>
            </a:r>
            <a:endParaRPr lang="ru-RU" sz="135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98376" y="3460143"/>
            <a:ext cx="3781280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50" b="1" u="sng" dirty="0"/>
              <a:t>Задача ММНК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0" y="3819253"/>
                <a:ext cx="3726077" cy="14825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35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350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ru-RU" sz="1350" i="1">
                              <a:latin typeface="Cambria Math" panose="02040503050406030204" pitchFamily="18" charset="0"/>
                            </a:rPr>
                            <m:t>ММНК</m:t>
                          </m:r>
                        </m:sub>
                      </m:sSub>
                      <m:d>
                        <m:dPr>
                          <m:ctrlPr>
                            <a:rPr lang="ru-RU" sz="135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1350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35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n-US" sz="1350" i="1" dirty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35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135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135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r>
                                <a:rPr lang="ru-RU" sz="135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35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ru-RU" sz="135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d>
                        </m:e>
                        <m:sup>
                          <m:r>
                            <a:rPr lang="ru-RU" sz="135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sz="1350" i="1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ru-RU" sz="135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1350" i="1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ru-RU" sz="135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350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ru-RU" sz="1350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ru-RU" sz="135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sz="135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135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135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ru-RU" sz="135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u-RU" sz="135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350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ru-RU" sz="1350" i="1">
                                      <a:latin typeface="Cambria Math" panose="02040503050406030204" pitchFamily="18" charset="0"/>
                                    </a:rPr>
                                    <m:t>апр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ru-RU" sz="135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sz="1350" i="1">
                          <a:latin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lang="ru-RU" sz="135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1350" i="1">
                              <a:latin typeface="Cambria Math" panose="02040503050406030204" pitchFamily="18" charset="0"/>
                            </a:rPr>
                            <m:t>𝛽</m:t>
                          </m:r>
                          <m:r>
                            <a:rPr lang="ru-RU" sz="135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135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135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ru-RU" sz="1350" i="1">
                                  <a:latin typeface="Cambria Math" panose="02040503050406030204" pitchFamily="18" charset="0"/>
                                </a:rPr>
                                <m:t>апр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350" i="1" dirty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135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35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ru-RU" sz="135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sz="135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ru-RU" sz="1350" i="1">
                              <a:latin typeface="Cambria Math" panose="02040503050406030204" pitchFamily="18" charset="0"/>
                            </a:rPr>
                            <m:t>ММНК</m:t>
                          </m:r>
                        </m:sub>
                      </m:sSub>
                      <m:r>
                        <a:rPr lang="en-US" sz="135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135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1350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ru-RU" sz="1350" i="1">
                              <a:latin typeface="Cambria Math" panose="02040503050406030204" pitchFamily="18" charset="0"/>
                            </a:rPr>
                            <m:t>апр</m:t>
                          </m:r>
                        </m:sub>
                      </m:sSub>
                      <m:r>
                        <a:rPr lang="en-US" sz="135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350" i="1">
                          <a:latin typeface="Cambria Math" panose="02040503050406030204" pitchFamily="18" charset="0"/>
                        </a:rPr>
                        <m:t>𝐾</m:t>
                      </m:r>
                      <m:d>
                        <m:dPr>
                          <m:ctrlPr>
                            <a:rPr lang="ru-RU" sz="135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350" i="1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n-US" sz="135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350" i="1">
                              <a:latin typeface="Cambria Math" panose="02040503050406030204" pitchFamily="18" charset="0"/>
                            </a:rPr>
                            <m:t>𝑋</m:t>
                          </m:r>
                          <m:sSub>
                            <m:sSubPr>
                              <m:ctrlPr>
                                <a:rPr lang="ru-RU" sz="135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135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ru-RU" sz="1350" i="1">
                                  <a:latin typeface="Cambria Math" panose="02040503050406030204" pitchFamily="18" charset="0"/>
                                </a:rPr>
                                <m:t>апр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350" dirty="0"/>
              </a:p>
              <a:p>
                <a:endParaRPr lang="ru-RU" sz="135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350" i="1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ru-RU" sz="135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135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135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ru-RU" sz="1350" i="1">
                              <a:latin typeface="Cambria Math" panose="02040503050406030204" pitchFamily="18" charset="0"/>
                            </a:rPr>
                            <m:t>𝑄</m:t>
                          </m:r>
                          <m:r>
                            <a:rPr lang="ru-RU" sz="135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sz="135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35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ru-RU" sz="135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r>
                            <a:rPr lang="ru-RU" sz="1350" i="1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sz="1350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ru-RU" sz="135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ru-RU" sz="135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ru-RU" sz="135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35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ru-RU" sz="135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ru-RU" sz="1350" i="1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ru-RU" sz="135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949337"/>
                <a:ext cx="4968102" cy="1945725"/>
              </a:xfrm>
              <a:prstGeom prst="rect">
                <a:avLst/>
              </a:prstGeom>
              <a:blipFill rotWithShape="0">
                <a:blip r:embed="rId4"/>
                <a:stretch>
                  <a:fillRect b="-1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4404374" y="3445620"/>
            <a:ext cx="3846759" cy="3146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u-RU" sz="1350" b="1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Астатический </a:t>
            </a:r>
            <a:r>
              <a:rPr lang="en-US" sz="1350" b="1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MPC </a:t>
            </a:r>
            <a:r>
              <a:rPr lang="ru-RU" sz="1350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форме, аналогичной ММНК</a:t>
            </a:r>
            <a:endParaRPr lang="ru-RU" sz="135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/>
              <p:cNvSpPr/>
              <p:nvPr/>
            </p:nvSpPr>
            <p:spPr>
              <a:xfrm>
                <a:off x="3995566" y="3777284"/>
                <a:ext cx="4930355" cy="7387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ru-RU" sz="1400" i="1" smtClean="0">
                              <a:latin typeface="Cambria Math" panose="02040503050406030204" pitchFamily="18" charset="0"/>
                            </a:rPr>
                          </m:ctrlPr>
                        </m:eqArrPr>
                        <m:e>
                          <m:r>
                            <a:rPr lang="ru-RU" sz="1400" i="1">
                              <a:latin typeface="Cambria Math" panose="02040503050406030204" pitchFamily="18" charset="0"/>
                            </a:rPr>
                            <m:t>𝐽</m:t>
                          </m:r>
                          <m:d>
                            <m:dPr>
                              <m:ctrlPr>
                                <a:rPr lang="ru-RU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̅"/>
                                  <m:ctrlP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</m:d>
                          <m:r>
                            <a:rPr lang="ru-RU" sz="140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  <m:e>
                          <m:sSup>
                            <m:sSupPr>
                              <m:ctrlPr>
                                <a:rPr lang="ru-RU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14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limLow>
                                <m:limLowPr>
                                  <m:ctrlP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groupChr>
                                    <m:groupChrPr>
                                      <m:chr m:val="⏟"/>
                                      <m:ctrlPr>
                                        <a:rPr lang="ru-RU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groupChrPr>
                                    <m:e>
                                      <m:r>
                                        <a:rPr lang="ru-RU" sz="1400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  <m:sSub>
                                        <m:sSubPr>
                                          <m:ctrlPr>
                                            <a:rPr lang="ru-RU" sz="14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  <m:sub>
                                          <m:r>
                                            <a:rPr lang="ru-RU" sz="1400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  <m:r>
                                        <a:rPr lang="ru-RU" sz="140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ru-RU" sz="1400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groupChr>
                                </m:e>
                                <m:lim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lim>
                              </m:limLow>
                              <m:r>
                                <a:rPr lang="ru-RU" sz="140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limLow>
                                <m:limLowPr>
                                  <m:ctrlP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groupChr>
                                    <m:groupChrPr>
                                      <m:chr m:val="⏟"/>
                                      <m:ctrlPr>
                                        <a:rPr lang="ru-RU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groupChrPr>
                                    <m:e>
                                      <m:r>
                                        <a:rPr lang="ru-RU" sz="1400" i="1"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</m:e>
                                  </m:groupChr>
                                </m:e>
                                <m:lim>
                                  <m:r>
                                    <a:rPr lang="ru-RU" sz="140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lim>
                              </m:limLow>
                              <m:limLow>
                                <m:limLow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groupChr>
                                    <m:groupChrPr>
                                      <m:chr m:val="⏟"/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groupChr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ru-RU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𝑣</m:t>
                                          </m:r>
                                        </m:e>
                                      </m:acc>
                                    </m:e>
                                  </m:groupChr>
                                </m:e>
                                <m:lim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lim>
                              </m:limLow>
                              <m:r>
                                <a:rPr lang="ru-RU" sz="1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ru-RU" sz="1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r>
                            <a:rPr lang="ru-RU" sz="1400" i="1">
                              <a:latin typeface="Cambria Math" panose="02040503050406030204" pitchFamily="18" charset="0"/>
                            </a:rPr>
                            <m:t>𝑅</m:t>
                          </m:r>
                          <m:d>
                            <m:dPr>
                              <m:ctrlPr>
                                <a:rPr lang="ru-RU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1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sSub>
                                <m:sSubPr>
                                  <m:ctrlP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ru-RU" sz="140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ru-RU" sz="14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ru-RU" sz="140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ru-RU" sz="140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acc>
                                <m:accPr>
                                  <m:chr m:val="̅"/>
                                  <m:ctrlP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</m:d>
                          <m:r>
                            <a:rPr lang="ru-RU" sz="140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ru-RU" sz="140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ru-RU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acc>
                              <m:r>
                                <a:rPr lang="ru-RU" sz="140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limLow>
                                <m:limLowPr>
                                  <m:ctrlPr>
                                    <a:rPr lang="ru-RU" sz="1400" i="1"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groupChr>
                                    <m:groupChrPr>
                                      <m:chr m:val="⏟"/>
                                      <m:ctrlPr>
                                        <a:rPr lang="ru-RU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groupChrPr>
                                    <m:e>
                                      <m:r>
                                        <a:rPr lang="ru-RU" sz="140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groupChr>
                                </m:e>
                                <m:lim>
                                  <m:sSub>
                                    <m:sSubPr>
                                      <m:ctrlPr>
                                        <a:rPr lang="ru-RU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sz="1400" i="1"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</m:e>
                                    <m:sub>
                                      <m:r>
                                        <a:rPr lang="ru-RU" sz="1400">
                                          <a:latin typeface="Cambria Math" panose="02040503050406030204" pitchFamily="18" charset="0"/>
                                        </a:rPr>
                                        <m:t>апр</m:t>
                                      </m:r>
                                    </m:sub>
                                  </m:sSub>
                                </m:lim>
                              </m:limLow>
                              <m:r>
                                <a:rPr lang="ru-RU" sz="1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ru-RU" sz="1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r>
                            <a:rPr lang="ru-RU" sz="1400" i="1">
                              <a:latin typeface="Cambria Math" panose="02040503050406030204" pitchFamily="18" charset="0"/>
                            </a:rPr>
                            <m:t>𝑄</m:t>
                          </m:r>
                          <m:r>
                            <a:rPr lang="ru-RU" sz="1400">
                              <a:latin typeface="Cambria Math" panose="02040503050406030204" pitchFamily="18" charset="0"/>
                            </a:rPr>
                            <m:t>(</m:t>
                          </m:r>
                          <m:acc>
                            <m:accPr>
                              <m:chr m:val="̅"/>
                              <m:ctrlPr>
                                <a:rPr lang="ru-RU" sz="1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  <m:r>
                            <a:rPr lang="ru-RU" sz="1400">
                              <a:latin typeface="Cambria Math" panose="02040503050406030204" pitchFamily="18" charset="0"/>
                            </a:rPr>
                            <m:t>−0</m:t>
                          </m:r>
                          <m:r>
                            <a:rPr lang="en-US" sz="140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eqArr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566" y="3777284"/>
                <a:ext cx="4930355" cy="73879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4218352" y="4683210"/>
                <a:ext cx="4218797" cy="7155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ru-RU" sz="135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35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ru-RU" sz="1350">
                          <a:latin typeface="Cambria Math" panose="02040503050406030204" pitchFamily="18" charset="0"/>
                        </a:rPr>
                        <m:t>=0+</m:t>
                      </m:r>
                      <m:r>
                        <a:rPr lang="ru-RU" sz="1350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ru-RU" sz="135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1350" i="1">
                              <a:latin typeface="Cambria Math" panose="02040503050406030204" pitchFamily="18" charset="0"/>
                            </a:rPr>
                            <m:t>𝐿</m:t>
                          </m:r>
                          <m:sSub>
                            <m:sSubPr>
                              <m:ctrlPr>
                                <a:rPr lang="ru-RU" sz="135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135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ru-RU" sz="135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ru-RU" sz="135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u-RU" sz="135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ru-RU" sz="135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ru-RU" sz="1350" i="1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ru-RU" sz="1350">
                              <a:latin typeface="Cambria Math" panose="02040503050406030204" pitchFamily="18" charset="0"/>
                            </a:rPr>
                            <m:t>∙0</m:t>
                          </m:r>
                        </m:e>
                      </m:d>
                      <m:r>
                        <a:rPr lang="ru-RU" sz="135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1350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ru-RU" sz="135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1350" i="1">
                              <a:latin typeface="Cambria Math" panose="02040503050406030204" pitchFamily="18" charset="0"/>
                            </a:rPr>
                            <m:t>𝐿</m:t>
                          </m:r>
                          <m:sSub>
                            <m:sSubPr>
                              <m:ctrlPr>
                                <a:rPr lang="ru-RU" sz="135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35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ru-RU" sz="135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ru-RU" sz="135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u-RU" sz="135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</m:oMath>
                  </m:oMathPara>
                </a14:m>
                <a:endParaRPr lang="ru-RU" sz="1350" i="1" dirty="0">
                  <a:latin typeface="Cambria Math" panose="02040503050406030204" pitchFamily="18" charset="0"/>
                </a:endParaRPr>
              </a:p>
              <a:p>
                <a:endParaRPr lang="en-US" sz="135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350" i="1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ru-RU" sz="1350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ru-RU" sz="135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135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135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r>
                                <a:rPr lang="ru-RU" sz="135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ru-RU" sz="135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sz="1350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p>
                                  <m:r>
                                    <a:rPr lang="ru-RU" sz="135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r>
                                <a:rPr lang="ru-RU" sz="1350" i="1">
                                  <a:latin typeface="Cambria Math" panose="02040503050406030204" pitchFamily="18" charset="0"/>
                                </a:rPr>
                                <m:t>𝑅𝑀</m:t>
                              </m:r>
                            </m:e>
                          </m:d>
                        </m:e>
                        <m:sup>
                          <m:r>
                            <a:rPr lang="ru-RU" sz="135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ru-RU" sz="135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1350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ru-RU" sz="135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ru-RU" sz="1350" i="1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ru-RU" sz="1350" dirty="0"/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8352" y="4683210"/>
                <a:ext cx="4218797" cy="715581"/>
              </a:xfrm>
              <a:prstGeom prst="rect">
                <a:avLst/>
              </a:prstGeom>
              <a:blipFill rotWithShape="0">
                <a:blip r:embed="rId6"/>
                <a:stretch>
                  <a:fillRect b="-25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Прямая соединительная линия 20"/>
          <p:cNvCxnSpPr/>
          <p:nvPr/>
        </p:nvCxnSpPr>
        <p:spPr>
          <a:xfrm>
            <a:off x="3995566" y="3460144"/>
            <a:ext cx="0" cy="22819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98376" y="3445620"/>
            <a:ext cx="8726767" cy="145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147639" y="5734840"/>
            <a:ext cx="8726767" cy="145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183434" y="3076494"/>
            <a:ext cx="8186484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50" dirty="0"/>
              <a:t>Используя аналогию между ММНК и полученным критерием, непосредственно запишем решение</a:t>
            </a:r>
            <a:endParaRPr lang="ru-RU" sz="135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Прямоугольник 19"/>
              <p:cNvSpPr/>
              <p:nvPr/>
            </p:nvSpPr>
            <p:spPr>
              <a:xfrm>
                <a:off x="555982" y="2675327"/>
                <a:ext cx="590476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</m:d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acc>
                                <m:accPr>
                                  <m:chr m:val="̅"/>
                                  <m:ctrlPr>
                                    <a:rPr lang="ru-RU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acc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ru-RU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</m:d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ru-RU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𝑀</m:t>
                          </m:r>
                          <m:acc>
                            <m:accPr>
                              <m:chr m:val="̅"/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̅"/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ru-RU" i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̅"/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</a:rPr>
                        <m:t>𝑄</m:t>
                      </m:r>
                      <m:acc>
                        <m:accPr>
                          <m:chr m:val="̅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982" y="2675327"/>
                <a:ext cx="5904761" cy="369332"/>
              </a:xfrm>
              <a:prstGeom prst="rect">
                <a:avLst/>
              </a:prstGeom>
              <a:blipFill rotWithShape="0">
                <a:blip r:embed="rId7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865592" y="1597978"/>
                <a:ext cx="156748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𝐿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ru-RU"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𝑀</m:t>
                    </m:r>
                    <m:acc>
                      <m:accPr>
                        <m:chr m:val="̅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592" y="1597978"/>
                <a:ext cx="1567480" cy="369332"/>
              </a:xfrm>
              <a:prstGeom prst="rect">
                <a:avLst/>
              </a:prstGeom>
              <a:blipFill rotWithShape="0">
                <a:blip r:embed="rId8"/>
                <a:stretch>
                  <a:fillRect r="-15953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Прямоугольник 21"/>
              <p:cNvSpPr/>
              <p:nvPr/>
            </p:nvSpPr>
            <p:spPr>
              <a:xfrm>
                <a:off x="764863" y="2246967"/>
                <a:ext cx="436046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</m:d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̅"/>
                                  <m:ctrlPr>
                                    <a:rPr lang="ru-RU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</m:acc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acc>
                                <m:accPr>
                                  <m:chr m:val="̅"/>
                                  <m:ctrlPr>
                                    <a:rPr lang="ru-RU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acc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ru-RU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</m:d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acc>
                            <m:accPr>
                              <m:chr m:val="̅"/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)−</m:t>
                          </m:r>
                          <m:acc>
                            <m:accPr>
                              <m:chr m:val="̅"/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ru-RU" i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̅"/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</a:rPr>
                        <m:t>𝑄</m:t>
                      </m:r>
                      <m:acc>
                        <m:accPr>
                          <m:chr m:val="̅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863" y="2246967"/>
                <a:ext cx="4360468" cy="369332"/>
              </a:xfrm>
              <a:prstGeom prst="rect">
                <a:avLst/>
              </a:prstGeom>
              <a:blipFill rotWithShape="0">
                <a:blip r:embed="rId9"/>
                <a:stretch>
                  <a:fillRect r="-3212" b="-1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479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200" y="68389"/>
            <a:ext cx="8839200" cy="1325563"/>
          </a:xfrm>
        </p:spPr>
        <p:txBody>
          <a:bodyPr/>
          <a:lstStyle/>
          <a:p>
            <a:r>
              <a:rPr lang="ru-RU" dirty="0" smtClean="0"/>
              <a:t>Формулировка задачи </a:t>
            </a:r>
            <a:r>
              <a:rPr lang="en-US" dirty="0" smtClean="0"/>
              <a:t>MPC </a:t>
            </a:r>
            <a:r>
              <a:rPr lang="ru-RU" dirty="0" smtClean="0"/>
              <a:t>с ограничениями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1801953" y="2038125"/>
                <a:ext cx="436046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</m:d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̅"/>
                                  <m:ctrlPr>
                                    <a:rPr lang="ru-RU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</m:acc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ru-RU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</m:d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̅"/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ru-RU" i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̅"/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</a:rPr>
                        <m:t>𝑄</m:t>
                      </m:r>
                      <m:acc>
                        <m:accPr>
                          <m:chr m:val="̅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1953" y="2038125"/>
                <a:ext cx="4360468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203200" y="2388475"/>
            <a:ext cx="8534400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Ограничения на управление – скорость изменения управления и диапазон возможных значений: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3200" y="1372047"/>
            <a:ext cx="8445500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Критерий управления остается тот же, что в астатическом 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MPC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штраф за невязки, штраф за затраты на управление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330" y="3073534"/>
            <a:ext cx="2147570" cy="87634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203200" y="3949879"/>
            <a:ext cx="432297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Ограничения на регулируемые величины.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1953" y="4338574"/>
            <a:ext cx="1539142" cy="487649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03200" y="4826223"/>
            <a:ext cx="3291414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Ограничения в векторном виде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 descr="http://matlab.exponenta.ru/modelpredict/book1/images_1_4/img034.gif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530" y="5264416"/>
            <a:ext cx="6948170" cy="12633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4586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Посчитать размерности на предыдущем слайде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Ввели новые векторы, пора этим заняться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5217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 решения задачи с ограничениями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77800" y="1690690"/>
                <a:ext cx="8337550" cy="4767862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ru-RU" dirty="0" smtClean="0"/>
                  <a:t>Задачу </a:t>
                </a:r>
                <a:r>
                  <a:rPr lang="en-US" dirty="0" smtClean="0"/>
                  <a:t>MPC</a:t>
                </a:r>
                <a:r>
                  <a:rPr lang="ru-RU" dirty="0" smtClean="0"/>
                  <a:t> с ограничениями нужно представить в виде задачи квадратичного программирования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e>
                            <m:sSub>
                              <m:sSub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𝐽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̅"/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</m:acc>
                              </m:e>
                            </m:d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sSup>
                              <m:sSup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acc>
                                  <m:accPr>
                                    <m:chr m:val="̅"/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</m:acc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  <m:acc>
                              <m:accPr>
                                <m:chr m:val="̅"/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</m:acc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p>
                            </m:sSup>
                            <m:acc>
                              <m:accPr>
                                <m:chr m:val="̅"/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</m:acc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mr>
                        <m:mr>
                          <m:e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acc>
                              <m:accPr>
                                <m:chr m:val="̅"/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</m:acc>
                            <m:r>
                              <a:rPr 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</m:mr>
                      </m:m>
                    </m:oMath>
                  </m:oMathPara>
                </a14:m>
                <a:endParaRPr lang="ru-RU" dirty="0"/>
              </a:p>
              <a:p>
                <a:pPr marL="269875" indent="0" algn="just">
                  <a:buNone/>
                </a:pPr>
                <a:r>
                  <a:rPr lang="ru-RU" dirty="0" smtClean="0"/>
                  <a:t>и далее воспользоваться функцией </a:t>
                </a:r>
                <a:r>
                  <a:rPr lang="en-US" dirty="0" err="1" smtClean="0"/>
                  <a:t>quadprog</a:t>
                </a:r>
                <a:r>
                  <a:rPr lang="en-US" dirty="0" smtClean="0"/>
                  <a:t> </a:t>
                </a:r>
                <a:r>
                  <a:rPr lang="ru-RU" dirty="0" smtClean="0"/>
                  <a:t>для нахождения оптимального управления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endParaRPr lang="ru-RU" dirty="0"/>
              </a:p>
              <a:p>
                <a:pPr algn="just"/>
                <a:r>
                  <a:rPr lang="ru-RU" dirty="0" smtClean="0"/>
                  <a:t>Функционал качества регулирования нужно представить в виде квадратичной формы.</a:t>
                </a:r>
              </a:p>
              <a:p>
                <a:pPr algn="just"/>
                <a:r>
                  <a:rPr lang="ru-RU" dirty="0" smtClean="0"/>
                  <a:t>Ограничения всех трех типов требуется переписать в виде, зависящем от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7800" y="1690690"/>
                <a:ext cx="8337550" cy="4767862"/>
              </a:xfrm>
              <a:blipFill rotWithShape="0">
                <a:blip r:embed="rId2"/>
                <a:stretch>
                  <a:fillRect l="-1316" t="-2046" r="-1535" b="-8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48473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</TotalTime>
  <Words>410</Words>
  <Application>Microsoft Office PowerPoint</Application>
  <PresentationFormat>Экран (4:3)</PresentationFormat>
  <Paragraphs>101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Times New Roman</vt:lpstr>
      <vt:lpstr>Wingdings</vt:lpstr>
      <vt:lpstr>Тема Office</vt:lpstr>
      <vt:lpstr>MPC-регулятор с ограничениями</vt:lpstr>
      <vt:lpstr>Зачем нужны ограничения и какие они бывают</vt:lpstr>
      <vt:lpstr>Задача с ограничениями</vt:lpstr>
      <vt:lpstr>Обзор астатической MPC-задачи без ограничений</vt:lpstr>
      <vt:lpstr>Прогноз для модели в приращениях</vt:lpstr>
      <vt:lpstr>Решение астатической задачи MPC без ограничений</vt:lpstr>
      <vt:lpstr>Формулировка задачи MPC с ограничениями</vt:lpstr>
      <vt:lpstr>Посчитать размерности на предыдущем слайде</vt:lpstr>
      <vt:lpstr>Метод решения задачи с ограничениями</vt:lpstr>
      <vt:lpstr>Функционал качества в виде квадратичной формы</vt:lpstr>
      <vt:lpstr>Ограничения на скорость изменения управляющих воздействий</vt:lpstr>
      <vt:lpstr>Ограничения на скорость изменения управляющих воздействий</vt:lpstr>
      <vt:lpstr>Ограничения на управляющее воздействие</vt:lpstr>
      <vt:lpstr>Ограничение на регулируемую величину</vt:lpstr>
      <vt:lpstr>Соберем все вместе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MPC-регулятор с ограничениями</dc:title>
  <dc:creator>Victor</dc:creator>
  <cp:lastModifiedBy>Victor</cp:lastModifiedBy>
  <cp:revision>26</cp:revision>
  <dcterms:created xsi:type="dcterms:W3CDTF">2017-03-22T07:33:47Z</dcterms:created>
  <dcterms:modified xsi:type="dcterms:W3CDTF">2017-03-22T09:57:48Z</dcterms:modified>
</cp:coreProperties>
</file>