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72" r:id="rId5"/>
    <p:sldId id="273" r:id="rId6"/>
    <p:sldId id="269" r:id="rId7"/>
    <p:sldId id="271" r:id="rId8"/>
    <p:sldId id="267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28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E998-43BE-4296-ACA3-2339E3035D8C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F960-E094-4631-B8CC-CACD07F1C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45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E998-43BE-4296-ACA3-2339E3035D8C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F960-E094-4631-B8CC-CACD07F1C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95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E998-43BE-4296-ACA3-2339E3035D8C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F960-E094-4631-B8CC-CACD07F1C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04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E998-43BE-4296-ACA3-2339E3035D8C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F960-E094-4631-B8CC-CACD07F1C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49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E998-43BE-4296-ACA3-2339E3035D8C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F960-E094-4631-B8CC-CACD07F1C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41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E998-43BE-4296-ACA3-2339E3035D8C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F960-E094-4631-B8CC-CACD07F1C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55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E998-43BE-4296-ACA3-2339E3035D8C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F960-E094-4631-B8CC-CACD07F1C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296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E998-43BE-4296-ACA3-2339E3035D8C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F960-E094-4631-B8CC-CACD07F1C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21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E998-43BE-4296-ACA3-2339E3035D8C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F960-E094-4631-B8CC-CACD07F1C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40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E998-43BE-4296-ACA3-2339E3035D8C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F960-E094-4631-B8CC-CACD07F1C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234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E998-43BE-4296-ACA3-2339E3035D8C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F960-E094-4631-B8CC-CACD07F1C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1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9E998-43BE-4296-ACA3-2339E3035D8C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0F960-E094-4631-B8CC-CACD07F1C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11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khpi-iip.mipk.kharkiv.edu/library/extent/prog/fue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khpi-iip.mipk.kharkiv.edu/library/extent/prog/fue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sdn.microsoft.com/en-us/library/17zwb64t.aspx" TargetMode="External"/><Relationship Id="rId2" Type="http://schemas.openxmlformats.org/officeDocument/2006/relationships/hyperlink" Target="https://en.wikipedia.org/wiki/Bitwise_oper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iki.markodelgroup.ru/doku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Побитовые операции в низкоуровневом программировании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46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9107"/>
            <a:ext cx="11023242" cy="1325563"/>
          </a:xfrm>
        </p:spPr>
        <p:txBody>
          <a:bodyPr/>
          <a:lstStyle/>
          <a:p>
            <a:r>
              <a:rPr lang="ru-RU" dirty="0" smtClean="0"/>
              <a:t>Приоритеты операций в языке С</a:t>
            </a:r>
            <a:r>
              <a:rPr lang="en-US" dirty="0" smtClean="0"/>
              <a:t> (</a:t>
            </a:r>
            <a:r>
              <a:rPr lang="ru-RU" dirty="0" smtClean="0"/>
              <a:t>и не только</a:t>
            </a:r>
            <a:r>
              <a:rPr lang="en-US" dirty="0" smtClean="0"/>
              <a:t>)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040" y="1395881"/>
            <a:ext cx="9549082" cy="50170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3725" y="2991402"/>
            <a:ext cx="1880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Арифметические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724" y="3414817"/>
            <a:ext cx="1880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Сдвиговые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3723" y="3827475"/>
            <a:ext cx="1880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Сравнение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3723" y="4478882"/>
            <a:ext cx="1880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Побитовые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4796" y="5130289"/>
            <a:ext cx="1880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Логические</a:t>
            </a:r>
          </a:p>
        </p:txBody>
      </p:sp>
    </p:spTree>
    <p:extLst>
      <p:ext uri="{BB962C8B-B14F-4D97-AF65-F5344CB8AC3E}">
        <p14:creationId xmlns:p14="http://schemas.microsoft.com/office/powerpoint/2010/main" val="284176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335" y="146184"/>
            <a:ext cx="11070465" cy="1325563"/>
          </a:xfrm>
        </p:spPr>
        <p:txBody>
          <a:bodyPr/>
          <a:lstStyle/>
          <a:p>
            <a:r>
              <a:rPr lang="ru-RU" dirty="0"/>
              <a:t>Приоритеты </a:t>
            </a:r>
            <a:r>
              <a:rPr lang="ru-RU" dirty="0" smtClean="0"/>
              <a:t>побитовых операций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335" y="1792926"/>
            <a:ext cx="11771290" cy="3184257"/>
          </a:xfrm>
        </p:spPr>
        <p:txBody>
          <a:bodyPr/>
          <a:lstStyle/>
          <a:p>
            <a:r>
              <a:rPr lang="ru-RU" dirty="0" smtClean="0"/>
              <a:t>Приоритеты умножения и сложения</a:t>
            </a:r>
          </a:p>
          <a:p>
            <a:pPr lvl="1"/>
            <a:r>
              <a:rPr lang="ru-RU" b="1" dirty="0" smtClean="0"/>
              <a:t>Арифметическое</a:t>
            </a:r>
            <a:r>
              <a:rPr lang="ru-RU" dirty="0" smtClean="0"/>
              <a:t> умножение «*» приоритетнее сложения «+»</a:t>
            </a:r>
          </a:p>
          <a:p>
            <a:pPr lvl="1"/>
            <a:r>
              <a:rPr lang="ru-RU" b="1" dirty="0" smtClean="0"/>
              <a:t>Побитовое</a:t>
            </a:r>
            <a:r>
              <a:rPr lang="ru-RU" dirty="0" smtClean="0"/>
              <a:t> умножение «</a:t>
            </a:r>
            <a:r>
              <a:rPr lang="en-US" dirty="0" smtClean="0"/>
              <a:t>&amp;</a:t>
            </a:r>
            <a:r>
              <a:rPr lang="ru-RU" dirty="0" smtClean="0"/>
              <a:t>» приоритетнее побитового сложения «</a:t>
            </a:r>
            <a:r>
              <a:rPr lang="en-US" dirty="0" smtClean="0"/>
              <a:t>|</a:t>
            </a:r>
            <a:r>
              <a:rPr lang="ru-RU" dirty="0" smtClean="0"/>
              <a:t>»</a:t>
            </a:r>
          </a:p>
          <a:p>
            <a:pPr lvl="1"/>
            <a:r>
              <a:rPr lang="ru-RU" b="1" dirty="0" smtClean="0"/>
              <a:t>Логическое</a:t>
            </a:r>
            <a:r>
              <a:rPr lang="ru-RU" dirty="0" smtClean="0"/>
              <a:t> умножение «</a:t>
            </a:r>
            <a:r>
              <a:rPr lang="en-US" dirty="0" smtClean="0"/>
              <a:t>&amp;&amp;</a:t>
            </a:r>
            <a:r>
              <a:rPr lang="ru-RU" dirty="0"/>
              <a:t>» </a:t>
            </a:r>
            <a:r>
              <a:rPr lang="ru-RU" dirty="0" smtClean="0"/>
              <a:t>приоритетнее логического сложения </a:t>
            </a:r>
            <a:r>
              <a:rPr lang="ru-RU" dirty="0"/>
              <a:t>«</a:t>
            </a:r>
            <a:r>
              <a:rPr lang="en-US" dirty="0" smtClean="0"/>
              <a:t>||</a:t>
            </a:r>
            <a:r>
              <a:rPr lang="ru-RU" dirty="0" smtClean="0"/>
              <a:t>»</a:t>
            </a:r>
          </a:p>
          <a:p>
            <a:r>
              <a:rPr lang="ru-RU" dirty="0"/>
              <a:t>Приоритеты логических и побитовых операций</a:t>
            </a:r>
          </a:p>
          <a:p>
            <a:pPr lvl="1"/>
            <a:r>
              <a:rPr lang="ru-RU" dirty="0"/>
              <a:t>Логические операции имеют более низкий приоритет, чем </a:t>
            </a:r>
            <a:r>
              <a:rPr lang="ru-RU" dirty="0" smtClean="0"/>
              <a:t>побитовые</a:t>
            </a:r>
            <a:endParaRPr lang="en-US" dirty="0" smtClean="0"/>
          </a:p>
          <a:p>
            <a:pPr lvl="1"/>
            <a:r>
              <a:rPr lang="ru-RU" dirty="0" smtClean="0">
                <a:solidFill>
                  <a:srgbClr val="FF0000"/>
                </a:solidFill>
              </a:rPr>
              <a:t>Побитовые операции имеют более низкий приоритет, чем операции сравнения</a:t>
            </a:r>
            <a:endParaRPr lang="ru-RU" dirty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056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7261" y="1690688"/>
            <a:ext cx="43726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Что этот код хочет сделать?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Почему он это не сделает, где ошибка?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7261" y="2584629"/>
            <a:ext cx="88137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 err="1" smtClean="0">
                <a:solidFill>
                  <a:srgbClr val="880000"/>
                </a:solidFill>
                <a:latin typeface="Consolas" panose="020B0609020204030204" pitchFamily="49" charset="0"/>
              </a:rPr>
              <a:t>curr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0b0100 == 0b0000 &amp;&amp; </a:t>
            </a:r>
            <a:r>
              <a:rPr lang="en-US" i="1" dirty="0" err="1">
                <a:solidFill>
                  <a:srgbClr val="880000"/>
                </a:solidFill>
                <a:latin typeface="Consolas" panose="020B0609020204030204" pitchFamily="49" charset="0"/>
              </a:rPr>
              <a:t>prev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&amp; 0b0100 == 0b0100)</a:t>
            </a:r>
          </a:p>
          <a:p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ru-RU" dirty="0">
                <a:solidFill>
                  <a:srgbClr val="008000"/>
                </a:solidFill>
                <a:latin typeface="Consolas" panose="020B0609020204030204" pitchFamily="49" charset="0"/>
              </a:rPr>
              <a:t>// нажали кнопку 2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2968" y="4373065"/>
            <a:ext cx="88137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 err="1" smtClean="0">
                <a:solidFill>
                  <a:srgbClr val="880000"/>
                </a:solidFill>
                <a:latin typeface="Consolas" panose="020B0609020204030204" pitchFamily="49" charset="0"/>
              </a:rPr>
              <a:t>curr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0b0100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==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0b0000</a:t>
            </a:r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&amp;&amp; </a:t>
            </a:r>
            <a:r>
              <a:rPr lang="en-US" i="1" dirty="0" err="1">
                <a:solidFill>
                  <a:srgbClr val="880000"/>
                </a:solidFill>
                <a:latin typeface="Consolas" panose="020B0609020204030204" pitchFamily="49" charset="0"/>
              </a:rPr>
              <a:t>prev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0b0100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==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0b0100</a:t>
            </a:r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ru-RU" dirty="0">
                <a:solidFill>
                  <a:srgbClr val="008000"/>
                </a:solidFill>
                <a:latin typeface="Consolas" panose="020B0609020204030204" pitchFamily="49" charset="0"/>
              </a:rPr>
              <a:t>// нажали кнопку 2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7260" y="3951170"/>
            <a:ext cx="1572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эквивалентно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7663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7261" y="1690688"/>
            <a:ext cx="43726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Что этот код хочет сделать?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Почему он это не сделает, где ошибка?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7261" y="2584629"/>
            <a:ext cx="88137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 err="1" smtClean="0">
                <a:solidFill>
                  <a:srgbClr val="880000"/>
                </a:solidFill>
                <a:latin typeface="Consolas" panose="020B0609020204030204" pitchFamily="49" charset="0"/>
              </a:rPr>
              <a:t>curr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0b0100 == 0b0000 &amp;&amp; </a:t>
            </a:r>
            <a:r>
              <a:rPr lang="en-US" i="1" dirty="0" err="1">
                <a:solidFill>
                  <a:srgbClr val="880000"/>
                </a:solidFill>
                <a:latin typeface="Consolas" panose="020B0609020204030204" pitchFamily="49" charset="0"/>
              </a:rPr>
              <a:t>prev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&amp; 0b0100 == 0b0100)</a:t>
            </a:r>
          </a:p>
          <a:p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ru-RU" dirty="0">
                <a:solidFill>
                  <a:srgbClr val="008000"/>
                </a:solidFill>
                <a:latin typeface="Consolas" panose="020B0609020204030204" pitchFamily="49" charset="0"/>
              </a:rPr>
              <a:t>// нажали кнопку 2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7261" y="4914494"/>
            <a:ext cx="88137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 err="1" smtClean="0">
                <a:solidFill>
                  <a:srgbClr val="880000"/>
                </a:solidFill>
                <a:latin typeface="Consolas" panose="020B0609020204030204" pitchFamily="49" charset="0"/>
              </a:rPr>
              <a:t>curr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&amp; 0b0100</a:t>
            </a:r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==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0b0000</a:t>
            </a:r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&amp;&amp;</a:t>
            </a:r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i="1" dirty="0" err="1" smtClean="0">
                <a:solidFill>
                  <a:srgbClr val="880000"/>
                </a:solidFill>
                <a:latin typeface="Consolas" panose="020B0609020204030204" pitchFamily="49" charset="0"/>
              </a:rPr>
              <a:t>prev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0b0100</a:t>
            </a:r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==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0b0100</a:t>
            </a:r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ru-RU" dirty="0">
                <a:solidFill>
                  <a:srgbClr val="008000"/>
                </a:solidFill>
                <a:latin typeface="Consolas" panose="020B0609020204030204" pitchFamily="49" charset="0"/>
              </a:rPr>
              <a:t>// нажали кнопку 2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7261" y="4348976"/>
            <a:ext cx="2546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Надо исправить вот так: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5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994" y="155507"/>
            <a:ext cx="10515600" cy="1325563"/>
          </a:xfrm>
        </p:spPr>
        <p:txBody>
          <a:bodyPr/>
          <a:lstStyle/>
          <a:p>
            <a:r>
              <a:rPr lang="ru-RU" dirty="0" smtClean="0"/>
              <a:t>Головоломные примеры на побитовые и логические операции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841769" y="4417213"/>
            <a:ext cx="4422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Подсказки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Перевести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x, y, z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в двоичный код</a:t>
            </a:r>
            <a:endParaRPr lang="en-US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Расставить приоритет операций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30645" y="1513918"/>
            <a:ext cx="8461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err="1"/>
              <a:t>А.Фьюэр</a:t>
            </a:r>
            <a:r>
              <a:rPr lang="ru-RU" b="1" i="1" dirty="0"/>
              <a:t> Задачи по языку </a:t>
            </a:r>
            <a:r>
              <a:rPr lang="ru-RU" b="1" i="1" dirty="0" smtClean="0"/>
              <a:t>С </a:t>
            </a:r>
            <a:r>
              <a:rPr lang="ru-RU" dirty="0" smtClean="0">
                <a:hlinkClick r:id="rId2"/>
              </a:rPr>
              <a:t>http</a:t>
            </a:r>
            <a:r>
              <a:rPr lang="ru-RU" dirty="0">
                <a:hlinkClick r:id="rId2"/>
              </a:rPr>
              <a:t>://khpi-iip.mipk.kharkiv.edu/library/extent/prog/fuer</a:t>
            </a:r>
            <a:r>
              <a:rPr lang="ru-RU" dirty="0" smtClean="0">
                <a:hlinkClick r:id="rId2"/>
              </a:rPr>
              <a:t>/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47233" y="2727415"/>
            <a:ext cx="32626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unsigned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03;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unsigned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02;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unsigned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z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01;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83496" y="2263496"/>
            <a:ext cx="20114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1. Зададим </a:t>
            </a:r>
            <a:r>
              <a:rPr lang="en-US" sz="2000" dirty="0" smtClean="0"/>
              <a:t>x</a:t>
            </a:r>
            <a:r>
              <a:rPr lang="en-US" sz="2000" dirty="0"/>
              <a:t>, y, </a:t>
            </a:r>
            <a:r>
              <a:rPr lang="en-US" sz="2000" dirty="0" smtClean="0"/>
              <a:t>z</a:t>
            </a:r>
            <a:endParaRPr lang="en-US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84138" y="3848223"/>
            <a:ext cx="40421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2. Чему равен результат операций?</a:t>
            </a:r>
            <a:endParaRPr lang="en-US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747233" y="4415942"/>
            <a:ext cx="251567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| </a:t>
            </a:r>
            <a:r>
              <a:rPr lang="en-US" i="1" dirty="0">
                <a:solidFill>
                  <a:srgbClr val="00008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en-US" i="1" dirty="0">
                <a:solidFill>
                  <a:srgbClr val="000080"/>
                </a:solidFill>
                <a:latin typeface="Consolas" panose="020B0609020204030204" pitchFamily="49" charset="0"/>
              </a:rPr>
              <a:t>z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| </a:t>
            </a:r>
            <a:r>
              <a:rPr lang="en-US" i="1" dirty="0">
                <a:solidFill>
                  <a:srgbClr val="00008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&amp; ~</a:t>
            </a:r>
            <a:r>
              <a:rPr lang="en-US" i="1" dirty="0">
                <a:solidFill>
                  <a:srgbClr val="000080"/>
                </a:solidFill>
                <a:latin typeface="Consolas" panose="020B0609020204030204" pitchFamily="49" charset="0"/>
              </a:rPr>
              <a:t>z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^ </a:t>
            </a:r>
            <a:r>
              <a:rPr lang="en-US" i="1" dirty="0">
                <a:solidFill>
                  <a:srgbClr val="00008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&amp; ~</a:t>
            </a:r>
            <a:r>
              <a:rPr lang="en-US" i="1" dirty="0">
                <a:solidFill>
                  <a:srgbClr val="000080"/>
                </a:solidFill>
                <a:latin typeface="Consolas" panose="020B0609020204030204" pitchFamily="49" charset="0"/>
              </a:rPr>
              <a:t>z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en-US" i="1" dirty="0">
                <a:solidFill>
                  <a:srgbClr val="00008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&amp;&amp; </a:t>
            </a:r>
            <a:r>
              <a:rPr lang="en-US" i="1" dirty="0">
                <a:solidFill>
                  <a:srgbClr val="000080"/>
                </a:solidFill>
                <a:latin typeface="Consolas" panose="020B0609020204030204" pitchFamily="49" charset="0"/>
              </a:rPr>
              <a:t>z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!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| </a:t>
            </a:r>
            <a:r>
              <a:rPr lang="en-US" smtClean="0">
                <a:solidFill>
                  <a:srgbClr val="000080"/>
                </a:solidFill>
                <a:latin typeface="Consolas" panose="020B0609020204030204" pitchFamily="49" charset="0"/>
              </a:rPr>
              <a:t>x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~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|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x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^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03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994" y="155507"/>
            <a:ext cx="10515600" cy="1325563"/>
          </a:xfrm>
        </p:spPr>
        <p:txBody>
          <a:bodyPr/>
          <a:lstStyle/>
          <a:p>
            <a:r>
              <a:rPr lang="ru-RU" dirty="0"/>
              <a:t>Примеры на сдвиговые операции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30645" y="1513918"/>
            <a:ext cx="8461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err="1"/>
              <a:t>А.Фьюэр</a:t>
            </a:r>
            <a:r>
              <a:rPr lang="ru-RU" b="1" i="1" dirty="0"/>
              <a:t> Задачи по языку </a:t>
            </a:r>
            <a:r>
              <a:rPr lang="ru-RU" b="1" i="1" dirty="0" smtClean="0"/>
              <a:t>С </a:t>
            </a:r>
            <a:r>
              <a:rPr lang="ru-RU" dirty="0" smtClean="0">
                <a:hlinkClick r:id="rId2"/>
              </a:rPr>
              <a:t>http</a:t>
            </a:r>
            <a:r>
              <a:rPr lang="ru-RU" dirty="0">
                <a:hlinkClick r:id="rId2"/>
              </a:rPr>
              <a:t>://khpi-iip.mipk.kharkiv.edu/library/extent/prog/fuer</a:t>
            </a:r>
            <a:r>
              <a:rPr lang="ru-RU" dirty="0" smtClean="0">
                <a:hlinkClick r:id="rId2"/>
              </a:rPr>
              <a:t>/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83496" y="2263496"/>
            <a:ext cx="18069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1. Зададим </a:t>
            </a:r>
            <a:r>
              <a:rPr lang="en-US" sz="2000" dirty="0" smtClean="0"/>
              <a:t>x</a:t>
            </a:r>
            <a:r>
              <a:rPr lang="en-US" sz="2000" dirty="0"/>
              <a:t>, </a:t>
            </a:r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84138" y="3848223"/>
            <a:ext cx="53223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2. Чему равны</a:t>
            </a:r>
            <a:r>
              <a:rPr lang="en-US" sz="2000" dirty="0" smtClean="0"/>
              <a:t> x, y</a:t>
            </a:r>
            <a:r>
              <a:rPr lang="ru-RU" sz="2000" dirty="0" smtClean="0"/>
              <a:t> после </a:t>
            </a:r>
            <a:r>
              <a:rPr lang="ru-RU" sz="2000" b="1" i="1" dirty="0" smtClean="0"/>
              <a:t>каждой</a:t>
            </a:r>
            <a:r>
              <a:rPr lang="ru-RU" sz="2000" dirty="0" smtClean="0"/>
              <a:t> строчки кода?</a:t>
            </a:r>
            <a:endParaRPr lang="en-US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47233" y="279492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unsigned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1; 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unsigned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0xFF;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47233" y="44275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&lt;&lt;= 3</a:t>
            </a:r>
          </a:p>
          <a:p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&lt;&lt;= 3</a:t>
            </a:r>
          </a:p>
          <a:p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&gt;&gt;=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53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Bitwise operation</a:t>
            </a:r>
            <a:endParaRPr lang="ru-RU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https://en.wikipedia.org/wiki/Bitwise_operation</a:t>
            </a:r>
            <a:endParaRPr lang="ru-RU" dirty="0"/>
          </a:p>
          <a:p>
            <a:r>
              <a:rPr lang="en-US" dirty="0" smtClean="0"/>
              <a:t>C </a:t>
            </a:r>
            <a:r>
              <a:rPr lang="en-US" dirty="0"/>
              <a:t>Bitwise </a:t>
            </a:r>
            <a:r>
              <a:rPr lang="en-US" dirty="0" smtClean="0"/>
              <a:t>Operators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msdn.microsoft.com/en-us/library/17zwb64t.aspx</a:t>
            </a:r>
            <a:endParaRPr lang="ru-RU" dirty="0" smtClean="0"/>
          </a:p>
          <a:p>
            <a:r>
              <a:rPr lang="ru-RU" dirty="0" smtClean="0"/>
              <a:t>Учебное пособие по курсу МПСУ, раздел 6</a:t>
            </a:r>
            <a:endParaRPr lang="ru-RU" dirty="0"/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wiki.markodelgroup.ru/doku.php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85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380</Words>
  <Application>Microsoft Office PowerPoint</Application>
  <PresentationFormat>Широкоэкранный</PresentationFormat>
  <Paragraphs>72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Consolas</vt:lpstr>
      <vt:lpstr>Тема Office</vt:lpstr>
      <vt:lpstr>Побитовые операции в низкоуровневом программировании</vt:lpstr>
      <vt:lpstr>Приоритеты операций в языке С (и не только)</vt:lpstr>
      <vt:lpstr>Приоритеты побитовых операций</vt:lpstr>
      <vt:lpstr>Пример</vt:lpstr>
      <vt:lpstr>Пример</vt:lpstr>
      <vt:lpstr>Головоломные примеры на побитовые и логические операции</vt:lpstr>
      <vt:lpstr>Примеры на сдвиговые операции</vt:lpstr>
      <vt:lpstr>Ссылки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Victor</dc:creator>
  <cp:lastModifiedBy>Victor</cp:lastModifiedBy>
  <cp:revision>35</cp:revision>
  <cp:lastPrinted>2017-09-18T07:47:47Z</cp:lastPrinted>
  <dcterms:created xsi:type="dcterms:W3CDTF">2017-09-09T12:13:47Z</dcterms:created>
  <dcterms:modified xsi:type="dcterms:W3CDTF">2018-10-09T20:31:46Z</dcterms:modified>
</cp:coreProperties>
</file>